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402" r:id="rId2"/>
    <p:sldId id="594" r:id="rId3"/>
    <p:sldId id="629" r:id="rId4"/>
    <p:sldId id="630" r:id="rId5"/>
    <p:sldId id="631" r:id="rId6"/>
    <p:sldId id="632" r:id="rId7"/>
    <p:sldId id="633" r:id="rId8"/>
    <p:sldId id="634" r:id="rId9"/>
    <p:sldId id="635" r:id="rId10"/>
    <p:sldId id="636" r:id="rId11"/>
    <p:sldId id="637" r:id="rId12"/>
    <p:sldId id="606" r:id="rId13"/>
    <p:sldId id="640" r:id="rId14"/>
    <p:sldId id="621" r:id="rId15"/>
    <p:sldId id="622" r:id="rId16"/>
    <p:sldId id="628" r:id="rId17"/>
    <p:sldId id="626" r:id="rId18"/>
    <p:sldId id="627" r:id="rId19"/>
    <p:sldId id="623" r:id="rId20"/>
    <p:sldId id="624" r:id="rId21"/>
    <p:sldId id="625" r:id="rId22"/>
    <p:sldId id="642" r:id="rId23"/>
    <p:sldId id="643" r:id="rId24"/>
    <p:sldId id="644" r:id="rId25"/>
    <p:sldId id="645" r:id="rId26"/>
    <p:sldId id="646" r:id="rId27"/>
    <p:sldId id="647" r:id="rId28"/>
    <p:sldId id="648" r:id="rId29"/>
    <p:sldId id="649" r:id="rId30"/>
    <p:sldId id="650" r:id="rId31"/>
    <p:sldId id="651" r:id="rId32"/>
    <p:sldId id="652" r:id="rId33"/>
    <p:sldId id="653" r:id="rId34"/>
    <p:sldId id="654" r:id="rId35"/>
    <p:sldId id="655" r:id="rId36"/>
    <p:sldId id="656" r:id="rId37"/>
    <p:sldId id="657" r:id="rId38"/>
    <p:sldId id="658" r:id="rId39"/>
    <p:sldId id="659" r:id="rId40"/>
    <p:sldId id="660" r:id="rId41"/>
    <p:sldId id="639" r:id="rId42"/>
    <p:sldId id="641" r:id="rId43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C3300"/>
    <a:srgbClr val="FF020F"/>
    <a:srgbClr val="FFE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957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629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957" y="8840629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AA0B-4E62-44BE-80B8-201A4B8CB2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53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333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75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75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993" y="4420315"/>
            <a:ext cx="5615940" cy="418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5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014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75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333" y="8839014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295D9D-EAFE-4F7C-80D8-4C23F506B1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84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ECC0E1-D196-4381-BB39-B6B8CDE7C8F8}" type="slidenum">
              <a:rPr lang="en-US"/>
              <a:pPr/>
              <a:t>18</a:t>
            </a:fld>
            <a:endParaRPr lang="en-US"/>
          </a:p>
        </p:txBody>
      </p:sp>
      <p:sp>
        <p:nvSpPr>
          <p:cNvPr id="57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90" y="4420315"/>
            <a:ext cx="5147945" cy="4187666"/>
          </a:xfrm>
        </p:spPr>
        <p:txBody>
          <a:bodyPr/>
          <a:lstStyle/>
          <a:p>
            <a:r>
              <a:rPr lang="en-US"/>
              <a:t>Source	SS	DF	Mean Square	F</a:t>
            </a:r>
          </a:p>
          <a:p>
            <a:r>
              <a:rPr lang="en-US"/>
              <a:t>Main Effect Factor A	[A] - [T]	a-1	SSa / DFa	MSa / MSerror</a:t>
            </a:r>
          </a:p>
          <a:p>
            <a:r>
              <a:rPr lang="en-US"/>
              <a:t>Main Effect Factor B	[B] - [T]	b-1	SSb / DFb	MSb / MSerror</a:t>
            </a:r>
          </a:p>
          <a:p>
            <a:r>
              <a:rPr lang="en-US"/>
              <a:t>AxB Interaction	[AB] - [A] - [B] + [T]	(a-1)(b-1)	SSaxb / DFaxb	MSaxb / MSerror</a:t>
            </a:r>
          </a:p>
          <a:p>
            <a:r>
              <a:rPr lang="en-US"/>
              <a:t>Error Term	[Y] - [AB]	a * b * (n-1)	SSerror / DFerror	</a:t>
            </a:r>
          </a:p>
        </p:txBody>
      </p:sp>
    </p:spTree>
    <p:extLst>
      <p:ext uri="{BB962C8B-B14F-4D97-AF65-F5344CB8AC3E}">
        <p14:creationId xmlns:p14="http://schemas.microsoft.com/office/powerpoint/2010/main" val="1208205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59ED4-D2C2-4C1A-B84A-17632B85D2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C52BA-4683-48A7-B3CB-BFB21C874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C7CF0-FD7C-45A2-A0F6-1741835F70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9460E-C458-4E4D-A638-C341FD1F3E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4C5CF-69D2-4906-BBE9-344DA6DEA0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E040B-9DCF-4A45-8CD2-AF69D63997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EFA0B-6857-4466-BD3D-6C65C4739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045C1-FE31-4373-B56C-D6ED0AAD54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D3975-0BD2-4C51-A685-B5C2BEC85D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56CBC-4C48-4E54-B06A-7434EDD0DC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89AC2-3A64-4A2C-97CF-37A5F6636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00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BE44AAB-F3A8-4CF1-99AF-00B6B5967A8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Outline of Today’s Discussion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Eta Squared and Power</a:t>
            </a:r>
          </a:p>
          <a:p>
            <a:pPr marL="609600" indent="-609600">
              <a:buFontTx/>
              <a:buAutoNum type="arabicPeriod"/>
            </a:pPr>
            <a:endParaRPr lang="en-US" b="1" dirty="0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Between-Subjects Factorial ANOVA in SPSS</a:t>
            </a:r>
          </a:p>
          <a:p>
            <a:pPr marL="609600" indent="-609600">
              <a:buFontTx/>
              <a:buAutoNum type="arabicPeriod"/>
            </a:pPr>
            <a:endParaRPr lang="en-US" b="1" dirty="0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Between-Subjects Factorial ANOVA in Excel</a:t>
            </a:r>
            <a:endParaRPr lang="en-US" dirty="0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endParaRPr lang="en-US" b="1" dirty="0" smtClean="0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Orthogonal Trend Components </a:t>
            </a:r>
          </a:p>
          <a:p>
            <a:pPr marL="609600" indent="-609600">
              <a:buFontTx/>
              <a:buAutoNum type="arabicPeriod"/>
            </a:pPr>
            <a:endParaRPr lang="en-US" b="1" dirty="0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Factorial Graphs in </a:t>
            </a:r>
            <a:r>
              <a:rPr lang="en-US" b="1" dirty="0" smtClean="0">
                <a:solidFill>
                  <a:schemeClr val="bg1"/>
                </a:solidFill>
              </a:rPr>
              <a:t>Excel - Review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b="1" u="sng">
                <a:solidFill>
                  <a:srgbClr val="FFEF02"/>
                </a:solidFill>
              </a:rPr>
              <a:t>Eta Squared, and Power</a:t>
            </a:r>
          </a:p>
        </p:txBody>
      </p:sp>
      <p:sp>
        <p:nvSpPr>
          <p:cNvPr id="586755" name="Rectangle 3"/>
          <p:cNvSpPr>
            <a:spLocks noChangeArrowheads="1"/>
          </p:cNvSpPr>
          <p:nvPr/>
        </p:nvSpPr>
        <p:spPr bwMode="auto">
          <a:xfrm>
            <a:off x="660400" y="1676400"/>
            <a:ext cx="7842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Let’s Compute Eta Squared for the “Task” Factor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6756" name="Rectangle 4"/>
          <p:cNvSpPr>
            <a:spLocks noChangeArrowheads="1"/>
          </p:cNvSpPr>
          <p:nvPr/>
        </p:nvSpPr>
        <p:spPr bwMode="auto">
          <a:xfrm>
            <a:off x="3189288" y="4495800"/>
            <a:ext cx="27225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SS</a:t>
            </a:r>
            <a:r>
              <a:rPr lang="en-US" sz="2800" b="1" baseline="-25000">
                <a:solidFill>
                  <a:schemeClr val="bg1"/>
                </a:solidFill>
              </a:rPr>
              <a:t>task</a:t>
            </a:r>
            <a:r>
              <a:rPr lang="en-US" sz="2800" b="1">
                <a:solidFill>
                  <a:schemeClr val="bg1"/>
                </a:solidFill>
              </a:rPr>
              <a:t> = 8.1</a:t>
            </a: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SS</a:t>
            </a:r>
            <a:r>
              <a:rPr lang="en-US" sz="2800" b="1" baseline="-25000">
                <a:solidFill>
                  <a:schemeClr val="bg1"/>
                </a:solidFill>
              </a:rPr>
              <a:t>error(task)</a:t>
            </a:r>
            <a:r>
              <a:rPr lang="en-US" sz="2800" b="1">
                <a:solidFill>
                  <a:schemeClr val="bg1"/>
                </a:solidFill>
              </a:rPr>
              <a:t> = 18.4</a:t>
            </a: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SS</a:t>
            </a:r>
            <a:r>
              <a:rPr lang="en-US" sz="2800" b="1" baseline="-25000">
                <a:solidFill>
                  <a:schemeClr val="bg1"/>
                </a:solidFill>
              </a:rPr>
              <a:t>total</a:t>
            </a:r>
            <a:r>
              <a:rPr lang="en-US" sz="2800" b="1">
                <a:solidFill>
                  <a:schemeClr val="bg1"/>
                </a:solidFill>
              </a:rPr>
              <a:t> = ?</a:t>
            </a: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Eta</a:t>
            </a:r>
            <a:r>
              <a:rPr lang="en-US" sz="2800" b="1" baseline="-25000">
                <a:solidFill>
                  <a:schemeClr val="bg1"/>
                </a:solidFill>
              </a:rPr>
              <a:t>squared</a:t>
            </a:r>
            <a:r>
              <a:rPr lang="en-US" sz="2800" b="1">
                <a:solidFill>
                  <a:schemeClr val="bg1"/>
                </a:solidFill>
              </a:rPr>
              <a:t> = ?</a:t>
            </a:r>
          </a:p>
        </p:txBody>
      </p:sp>
      <p:pic>
        <p:nvPicPr>
          <p:cNvPr id="586757" name="Picture 5"/>
          <p:cNvPicPr>
            <a:picLocks noChangeAspect="1" noChangeArrowheads="1"/>
          </p:cNvPicPr>
          <p:nvPr/>
        </p:nvPicPr>
        <p:blipFill>
          <a:blip r:embed="rId2" cstate="print"/>
          <a:srcRect b="5495"/>
          <a:stretch>
            <a:fillRect/>
          </a:stretch>
        </p:blipFill>
        <p:spPr bwMode="auto">
          <a:xfrm>
            <a:off x="150813" y="2817813"/>
            <a:ext cx="8763000" cy="930275"/>
          </a:xfrm>
          <a:prstGeom prst="rect">
            <a:avLst/>
          </a:prstGeom>
          <a:noFill/>
        </p:spPr>
      </p:pic>
      <p:sp>
        <p:nvSpPr>
          <p:cNvPr id="586758" name="Rectangle 6"/>
          <p:cNvSpPr>
            <a:spLocks noChangeArrowheads="1"/>
          </p:cNvSpPr>
          <p:nvPr/>
        </p:nvSpPr>
        <p:spPr bwMode="auto">
          <a:xfrm>
            <a:off x="3533775" y="2376488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EF02"/>
                </a:solidFill>
              </a:rPr>
              <a:t>SS</a:t>
            </a:r>
            <a:endParaRPr lang="en-U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b="1" u="sng">
                <a:solidFill>
                  <a:srgbClr val="FFEF02"/>
                </a:solidFill>
              </a:rPr>
              <a:t>Eta Squared, and Power</a:t>
            </a:r>
          </a:p>
        </p:txBody>
      </p:sp>
      <p:sp>
        <p:nvSpPr>
          <p:cNvPr id="587779" name="Rectangle 3"/>
          <p:cNvSpPr>
            <a:spLocks noChangeArrowheads="1"/>
          </p:cNvSpPr>
          <p:nvPr/>
        </p:nvSpPr>
        <p:spPr bwMode="auto">
          <a:xfrm>
            <a:off x="265113" y="1676400"/>
            <a:ext cx="8645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Compute Eta Squared for the “Hand-Task” Interaction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7780" name="Rectangle 4"/>
          <p:cNvSpPr>
            <a:spLocks noChangeArrowheads="1"/>
          </p:cNvSpPr>
          <p:nvPr/>
        </p:nvSpPr>
        <p:spPr bwMode="auto">
          <a:xfrm>
            <a:off x="2814638" y="4495800"/>
            <a:ext cx="34893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SS</a:t>
            </a:r>
            <a:r>
              <a:rPr lang="en-US" sz="2800" b="1" baseline="-25000">
                <a:solidFill>
                  <a:schemeClr val="bg1"/>
                </a:solidFill>
              </a:rPr>
              <a:t>hand x task</a:t>
            </a:r>
            <a:r>
              <a:rPr lang="en-US" sz="2800" b="1">
                <a:solidFill>
                  <a:schemeClr val="bg1"/>
                </a:solidFill>
              </a:rPr>
              <a:t>= 176.4</a:t>
            </a: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SS</a:t>
            </a:r>
            <a:r>
              <a:rPr lang="en-US" sz="2800" b="1" baseline="-25000">
                <a:solidFill>
                  <a:schemeClr val="bg1"/>
                </a:solidFill>
              </a:rPr>
              <a:t>error(hand x task)</a:t>
            </a:r>
            <a:r>
              <a:rPr lang="en-US" sz="2800" b="1">
                <a:solidFill>
                  <a:schemeClr val="bg1"/>
                </a:solidFill>
              </a:rPr>
              <a:t> = 11.1</a:t>
            </a: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SS</a:t>
            </a:r>
            <a:r>
              <a:rPr lang="en-US" sz="2800" b="1" baseline="-25000">
                <a:solidFill>
                  <a:schemeClr val="bg1"/>
                </a:solidFill>
              </a:rPr>
              <a:t>total</a:t>
            </a:r>
            <a:r>
              <a:rPr lang="en-US" sz="2800" b="1">
                <a:solidFill>
                  <a:schemeClr val="bg1"/>
                </a:solidFill>
              </a:rPr>
              <a:t> = ?</a:t>
            </a: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Eta</a:t>
            </a:r>
            <a:r>
              <a:rPr lang="en-US" sz="2800" b="1" baseline="-25000">
                <a:solidFill>
                  <a:schemeClr val="bg1"/>
                </a:solidFill>
              </a:rPr>
              <a:t>squared</a:t>
            </a:r>
            <a:r>
              <a:rPr lang="en-US" sz="2800" b="1">
                <a:solidFill>
                  <a:schemeClr val="bg1"/>
                </a:solidFill>
              </a:rPr>
              <a:t> = ?</a:t>
            </a:r>
            <a:endParaRPr lang="en-US" b="1">
              <a:solidFill>
                <a:schemeClr val="bg1"/>
              </a:solidFill>
            </a:endParaRPr>
          </a:p>
        </p:txBody>
      </p:sp>
      <p:pic>
        <p:nvPicPr>
          <p:cNvPr id="587781" name="Picture 5"/>
          <p:cNvPicPr>
            <a:picLocks noChangeAspect="1" noChangeArrowheads="1"/>
          </p:cNvPicPr>
          <p:nvPr/>
        </p:nvPicPr>
        <p:blipFill>
          <a:blip r:embed="rId2" cstate="print"/>
          <a:srcRect b="5235"/>
          <a:stretch>
            <a:fillRect/>
          </a:stretch>
        </p:blipFill>
        <p:spPr bwMode="auto">
          <a:xfrm>
            <a:off x="150813" y="2873375"/>
            <a:ext cx="8839200" cy="990600"/>
          </a:xfrm>
          <a:prstGeom prst="rect">
            <a:avLst/>
          </a:prstGeom>
          <a:noFill/>
        </p:spPr>
      </p:pic>
      <p:sp>
        <p:nvSpPr>
          <p:cNvPr id="587782" name="Rectangle 6"/>
          <p:cNvSpPr>
            <a:spLocks noChangeArrowheads="1"/>
          </p:cNvSpPr>
          <p:nvPr/>
        </p:nvSpPr>
        <p:spPr bwMode="auto">
          <a:xfrm>
            <a:off x="3533775" y="2376488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EF02"/>
                </a:solidFill>
              </a:rPr>
              <a:t>SS</a:t>
            </a:r>
            <a:endParaRPr lang="en-U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Part 2</a:t>
            </a:r>
            <a:endParaRPr lang="en-US"/>
          </a:p>
        </p:txBody>
      </p:sp>
      <p:sp>
        <p:nvSpPr>
          <p:cNvPr id="538627" name="Rectangle 3"/>
          <p:cNvSpPr>
            <a:spLocks noChangeArrowheads="1"/>
          </p:cNvSpPr>
          <p:nvPr/>
        </p:nvSpPr>
        <p:spPr bwMode="auto">
          <a:xfrm>
            <a:off x="692150" y="2514600"/>
            <a:ext cx="8115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</a:rPr>
              <a:t>Between-Subjects Factorial ANOVA</a:t>
            </a:r>
          </a:p>
          <a:p>
            <a:pPr algn="ctr"/>
            <a:r>
              <a:rPr lang="en-US" sz="4000" b="1">
                <a:solidFill>
                  <a:schemeClr val="bg1"/>
                </a:solidFill>
              </a:rPr>
              <a:t>In SPSS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Part 3</a:t>
            </a:r>
            <a:endParaRPr lang="en-US"/>
          </a:p>
        </p:txBody>
      </p:sp>
      <p:sp>
        <p:nvSpPr>
          <p:cNvPr id="591875" name="Rectangle 3"/>
          <p:cNvSpPr>
            <a:spLocks noChangeArrowheads="1"/>
          </p:cNvSpPr>
          <p:nvPr/>
        </p:nvSpPr>
        <p:spPr bwMode="auto">
          <a:xfrm>
            <a:off x="692150" y="2514600"/>
            <a:ext cx="8115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</a:rPr>
              <a:t>Between-Subjects Factorial ANOVA</a:t>
            </a:r>
          </a:p>
          <a:p>
            <a:pPr algn="ctr"/>
            <a:r>
              <a:rPr lang="en-US" sz="4000" b="1">
                <a:solidFill>
                  <a:schemeClr val="bg1"/>
                </a:solidFill>
              </a:rPr>
              <a:t>In Excel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solidFill>
                  <a:srgbClr val="FFEF02"/>
                </a:solidFill>
              </a:rPr>
              <a:t>Between-Subjects Factorial ANOVA: Excel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68323" name="Rectangle 3"/>
          <p:cNvSpPr>
            <a:spLocks noChangeArrowheads="1"/>
          </p:cNvSpPr>
          <p:nvPr/>
        </p:nvSpPr>
        <p:spPr bwMode="auto">
          <a:xfrm>
            <a:off x="990600" y="1828800"/>
            <a:ext cx="75326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Let’s assume we have a 3x2 design:</a:t>
            </a:r>
          </a:p>
          <a:p>
            <a:pPr algn="ctr"/>
            <a:r>
              <a:rPr lang="en-US" sz="3200" b="1">
                <a:solidFill>
                  <a:schemeClr val="bg1"/>
                </a:solidFill>
              </a:rPr>
              <a:t>3 levels of feedback, 2 levels of complexity.</a:t>
            </a:r>
          </a:p>
        </p:txBody>
      </p:sp>
      <p:sp>
        <p:nvSpPr>
          <p:cNvPr id="568324" name="Rectangle 4"/>
          <p:cNvSpPr>
            <a:spLocks noChangeArrowheads="1"/>
          </p:cNvSpPr>
          <p:nvPr/>
        </p:nvSpPr>
        <p:spPr bwMode="auto">
          <a:xfrm>
            <a:off x="558800" y="5029200"/>
            <a:ext cx="85026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We can label each ‘cell’ by its </a:t>
            </a:r>
          </a:p>
          <a:p>
            <a:pPr algn="ctr"/>
            <a:r>
              <a:rPr lang="en-US" sz="3200" b="1">
                <a:solidFill>
                  <a:schemeClr val="bg1"/>
                </a:solidFill>
              </a:rPr>
              <a:t>A and B coordinates.</a:t>
            </a:r>
          </a:p>
          <a:p>
            <a:pPr algn="ctr"/>
            <a:r>
              <a:rPr lang="en-US" sz="3200" b="1">
                <a:solidFill>
                  <a:schemeClr val="bg1"/>
                </a:solidFill>
              </a:rPr>
              <a:t>What are the coordinates of “Praise-Complex”?</a:t>
            </a:r>
          </a:p>
        </p:txBody>
      </p:sp>
      <p:pic>
        <p:nvPicPr>
          <p:cNvPr id="5683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200400"/>
            <a:ext cx="8229600" cy="1646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solidFill>
                  <a:srgbClr val="FFEF02"/>
                </a:solidFill>
              </a:rPr>
              <a:t>Between-Subjects Factorial ANOVA: Excel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69347" name="Rectangle 3"/>
          <p:cNvSpPr>
            <a:spLocks noChangeArrowheads="1"/>
          </p:cNvSpPr>
          <p:nvPr/>
        </p:nvSpPr>
        <p:spPr bwMode="auto">
          <a:xfrm>
            <a:off x="688975" y="5334000"/>
            <a:ext cx="82645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To compute the ANOVA in excel,</a:t>
            </a:r>
          </a:p>
          <a:p>
            <a:pPr algn="ctr"/>
            <a:r>
              <a:rPr lang="en-US" sz="3200" b="1">
                <a:solidFill>
                  <a:schemeClr val="bg1"/>
                </a:solidFill>
              </a:rPr>
              <a:t>each condition should be in a separate column.</a:t>
            </a:r>
          </a:p>
        </p:txBody>
      </p:sp>
      <p:pic>
        <p:nvPicPr>
          <p:cNvPr id="5693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984375"/>
            <a:ext cx="8686800" cy="3071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200" b="1">
                <a:solidFill>
                  <a:srgbClr val="FFEF02"/>
                </a:solidFill>
              </a:rPr>
              <a:t>Between-Subjects Factorial ANOVA: Excel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3340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What were the three basic ratios that we had learned for the one-way (i.e., one factor) ANOVA?</a:t>
            </a:r>
          </a:p>
          <a:p>
            <a:pPr marL="609600" indent="-609600"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To manually compute Factorial ANOVAs, we will need </a:t>
            </a:r>
            <a:r>
              <a:rPr lang="en-US" b="1">
                <a:solidFill>
                  <a:srgbClr val="FFEF02"/>
                </a:solidFill>
              </a:rPr>
              <a:t>TWO new basic ratios</a:t>
            </a:r>
            <a:r>
              <a:rPr lang="en-US" b="1">
                <a:solidFill>
                  <a:schemeClr val="bg1"/>
                </a:solidFill>
              </a:rPr>
              <a:t>.</a:t>
            </a:r>
          </a:p>
          <a:p>
            <a:pPr marL="609600" indent="-609600"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One for Factor B, and one for the AxB interaction.</a:t>
            </a:r>
          </a:p>
          <a:p>
            <a:pPr marL="609600" indent="-609600">
              <a:buFontTx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838200"/>
          </a:xfrm>
        </p:spPr>
        <p:txBody>
          <a:bodyPr/>
          <a:lstStyle/>
          <a:p>
            <a:r>
              <a:rPr lang="en-US" sz="3600"/>
              <a:t>Between-Subjects Two-Way ANOVA</a:t>
            </a:r>
            <a:endParaRPr lang="en-US"/>
          </a:p>
        </p:txBody>
      </p:sp>
      <p:sp>
        <p:nvSpPr>
          <p:cNvPr id="573443" name="Text Box 3"/>
          <p:cNvSpPr txBox="1">
            <a:spLocks noChangeArrowheads="1"/>
          </p:cNvSpPr>
          <p:nvPr/>
        </p:nvSpPr>
        <p:spPr bwMode="auto">
          <a:xfrm>
            <a:off x="400050" y="1219200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[Y]</a:t>
            </a:r>
            <a:endParaRPr lang="en-US"/>
          </a:p>
        </p:txBody>
      </p:sp>
      <p:sp>
        <p:nvSpPr>
          <p:cNvPr id="573444" name="Text Box 4"/>
          <p:cNvSpPr txBox="1">
            <a:spLocks noChangeArrowheads="1"/>
          </p:cNvSpPr>
          <p:nvPr/>
        </p:nvSpPr>
        <p:spPr bwMode="auto">
          <a:xfrm>
            <a:off x="2514600" y="1225550"/>
            <a:ext cx="45608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[Y] = The sum of the individual squared scores.</a:t>
            </a:r>
          </a:p>
          <a:p>
            <a:r>
              <a:rPr lang="en-US" sz="1800"/>
              <a:t>          (Square them first, then sum them.)</a:t>
            </a:r>
            <a:endParaRPr lang="en-US"/>
          </a:p>
        </p:txBody>
      </p:sp>
      <p:sp>
        <p:nvSpPr>
          <p:cNvPr id="573445" name="Text Box 5"/>
          <p:cNvSpPr txBox="1">
            <a:spLocks noChangeArrowheads="1"/>
          </p:cNvSpPr>
          <p:nvPr/>
        </p:nvSpPr>
        <p:spPr bwMode="auto">
          <a:xfrm>
            <a:off x="2436813" y="2971800"/>
            <a:ext cx="61737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[A] = The sum of the column totals from the Squared AB Matrix,</a:t>
            </a:r>
          </a:p>
          <a:p>
            <a:r>
              <a:rPr lang="en-US" sz="1800"/>
              <a:t>          divided by (number of B levels * subjects per condition).</a:t>
            </a:r>
          </a:p>
        </p:txBody>
      </p:sp>
      <p:sp>
        <p:nvSpPr>
          <p:cNvPr id="573446" name="Text Box 6"/>
          <p:cNvSpPr txBox="1">
            <a:spLocks noChangeArrowheads="1"/>
          </p:cNvSpPr>
          <p:nvPr/>
        </p:nvSpPr>
        <p:spPr bwMode="auto">
          <a:xfrm>
            <a:off x="400050" y="2894013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[A]</a:t>
            </a:r>
            <a:endParaRPr lang="en-US"/>
          </a:p>
        </p:txBody>
      </p:sp>
      <p:sp>
        <p:nvSpPr>
          <p:cNvPr id="573447" name="Text Box 7"/>
          <p:cNvSpPr txBox="1">
            <a:spLocks noChangeArrowheads="1"/>
          </p:cNvSpPr>
          <p:nvPr/>
        </p:nvSpPr>
        <p:spPr bwMode="auto">
          <a:xfrm>
            <a:off x="2532063" y="4876800"/>
            <a:ext cx="64595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[T] = The grand total squared, divided by the total number of scores.</a:t>
            </a:r>
          </a:p>
          <a:p>
            <a:r>
              <a:rPr lang="en-US" sz="1800"/>
              <a:t>           The total number of scores (N) equals </a:t>
            </a:r>
            <a:r>
              <a:rPr lang="en-US" sz="1800" i="1"/>
              <a:t>a * b *  n.</a:t>
            </a:r>
            <a:endParaRPr lang="en-US" sz="1800"/>
          </a:p>
        </p:txBody>
      </p:sp>
      <p:sp>
        <p:nvSpPr>
          <p:cNvPr id="573448" name="Text Box 8"/>
          <p:cNvSpPr txBox="1">
            <a:spLocks noChangeArrowheads="1"/>
          </p:cNvSpPr>
          <p:nvPr/>
        </p:nvSpPr>
        <p:spPr bwMode="auto">
          <a:xfrm>
            <a:off x="457200" y="4868863"/>
            <a:ext cx="522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[T]</a:t>
            </a:r>
            <a:endParaRPr lang="en-US"/>
          </a:p>
        </p:txBody>
      </p:sp>
      <p:graphicFrame>
        <p:nvGraphicFramePr>
          <p:cNvPr id="573449" name="Object 9"/>
          <p:cNvGraphicFramePr>
            <a:graphicFrameLocks noChangeAspect="1"/>
          </p:cNvGraphicFramePr>
          <p:nvPr/>
        </p:nvGraphicFramePr>
        <p:xfrm>
          <a:off x="1138238" y="4724400"/>
          <a:ext cx="5381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68" name="Equation" r:id="rId3" imgW="317500" imgH="330200" progId="Equation.3">
                  <p:embed/>
                </p:oleObj>
              </mc:Choice>
              <mc:Fallback>
                <p:oleObj name="Equation" r:id="rId3" imgW="317500" imgH="330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4724400"/>
                        <a:ext cx="538162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50" name="Text Box 10"/>
          <p:cNvSpPr txBox="1">
            <a:spLocks noChangeArrowheads="1"/>
          </p:cNvSpPr>
          <p:nvPr/>
        </p:nvSpPr>
        <p:spPr bwMode="auto">
          <a:xfrm>
            <a:off x="304800" y="2095500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20F"/>
                </a:solidFill>
              </a:rPr>
              <a:t>[AB]</a:t>
            </a:r>
            <a:endParaRPr lang="en-US">
              <a:solidFill>
                <a:srgbClr val="FF020F"/>
              </a:solidFill>
            </a:endParaRPr>
          </a:p>
        </p:txBody>
      </p:sp>
      <p:sp>
        <p:nvSpPr>
          <p:cNvPr id="573451" name="Text Box 11"/>
          <p:cNvSpPr txBox="1">
            <a:spLocks noChangeArrowheads="1"/>
          </p:cNvSpPr>
          <p:nvPr/>
        </p:nvSpPr>
        <p:spPr bwMode="auto">
          <a:xfrm>
            <a:off x="2362200" y="2101850"/>
            <a:ext cx="6491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20F"/>
                </a:solidFill>
              </a:rPr>
              <a:t>[AB] = The sum of the individual cells from the Squared AB Matrix,</a:t>
            </a:r>
          </a:p>
          <a:p>
            <a:r>
              <a:rPr lang="en-US" sz="1800">
                <a:solidFill>
                  <a:srgbClr val="FF020F"/>
                </a:solidFill>
              </a:rPr>
              <a:t>             divided by the number of subjects per condition.</a:t>
            </a:r>
          </a:p>
        </p:txBody>
      </p:sp>
      <p:sp>
        <p:nvSpPr>
          <p:cNvPr id="573452" name="Text Box 12"/>
          <p:cNvSpPr txBox="1">
            <a:spLocks noChangeArrowheads="1"/>
          </p:cNvSpPr>
          <p:nvPr/>
        </p:nvSpPr>
        <p:spPr bwMode="auto">
          <a:xfrm>
            <a:off x="2514600" y="3854450"/>
            <a:ext cx="604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20F"/>
                </a:solidFill>
              </a:rPr>
              <a:t>[B] = The sum of the row totals from the Squared AB Matrix,</a:t>
            </a:r>
          </a:p>
          <a:p>
            <a:r>
              <a:rPr lang="en-US" sz="1800">
                <a:solidFill>
                  <a:srgbClr val="FF020F"/>
                </a:solidFill>
              </a:rPr>
              <a:t>          divided by (number of  A levels * subjects per condition).</a:t>
            </a:r>
          </a:p>
        </p:txBody>
      </p:sp>
      <p:sp>
        <p:nvSpPr>
          <p:cNvPr id="573453" name="Text Box 13"/>
          <p:cNvSpPr txBox="1">
            <a:spLocks noChangeArrowheads="1"/>
          </p:cNvSpPr>
          <p:nvPr/>
        </p:nvSpPr>
        <p:spPr bwMode="auto">
          <a:xfrm>
            <a:off x="465138" y="3924300"/>
            <a:ext cx="52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20F"/>
                </a:solidFill>
              </a:rPr>
              <a:t>[B]</a:t>
            </a:r>
            <a:endParaRPr lang="en-US">
              <a:solidFill>
                <a:srgbClr val="FF020F"/>
              </a:solidFill>
            </a:endParaRPr>
          </a:p>
        </p:txBody>
      </p:sp>
      <p:graphicFrame>
        <p:nvGraphicFramePr>
          <p:cNvPr id="573454" name="Object 14"/>
          <p:cNvGraphicFramePr>
            <a:graphicFrameLocks noChangeAspect="1"/>
          </p:cNvGraphicFramePr>
          <p:nvPr/>
        </p:nvGraphicFramePr>
        <p:xfrm>
          <a:off x="914400" y="1216025"/>
          <a:ext cx="762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69" name="Equation" r:id="rId5" imgW="368300" imgH="177800" progId="Equation.3">
                  <p:embed/>
                </p:oleObj>
              </mc:Choice>
              <mc:Fallback>
                <p:oleObj name="Equation" r:id="rId5" imgW="368300" imgH="1778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16025"/>
                        <a:ext cx="7620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55" name="Object 15"/>
          <p:cNvGraphicFramePr>
            <a:graphicFrameLocks noChangeAspect="1"/>
          </p:cNvGraphicFramePr>
          <p:nvPr/>
        </p:nvGraphicFramePr>
        <p:xfrm>
          <a:off x="990600" y="1957388"/>
          <a:ext cx="121920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70" name="Equation" r:id="rId7" imgW="635000" imgH="330200" progId="Equation.3">
                  <p:embed/>
                </p:oleObj>
              </mc:Choice>
              <mc:Fallback>
                <p:oleObj name="Equation" r:id="rId7" imgW="635000" imgH="3302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57388"/>
                        <a:ext cx="1219200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56" name="Object 16"/>
          <p:cNvGraphicFramePr>
            <a:graphicFrameLocks noChangeAspect="1"/>
          </p:cNvGraphicFramePr>
          <p:nvPr/>
        </p:nvGraphicFramePr>
        <p:xfrm>
          <a:off x="990600" y="2754313"/>
          <a:ext cx="91440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71" name="Equation" r:id="rId9" imgW="482600" imgH="355600" progId="Equation.3">
                  <p:embed/>
                </p:oleObj>
              </mc:Choice>
              <mc:Fallback>
                <p:oleObj name="Equation" r:id="rId9" imgW="482600" imgH="3556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754313"/>
                        <a:ext cx="914400" cy="674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57" name="Object 17"/>
          <p:cNvGraphicFramePr>
            <a:graphicFrameLocks noChangeAspect="1"/>
          </p:cNvGraphicFramePr>
          <p:nvPr/>
        </p:nvGraphicFramePr>
        <p:xfrm>
          <a:off x="990600" y="3810000"/>
          <a:ext cx="9144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72" name="Equation" r:id="rId11" imgW="495300" imgH="355600" progId="Equation.3">
                  <p:embed/>
                </p:oleObj>
              </mc:Choice>
              <mc:Fallback>
                <p:oleObj name="Equation" r:id="rId11" imgW="495300" imgH="355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810000"/>
                        <a:ext cx="914400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58" name="Text Box 18"/>
          <p:cNvSpPr txBox="1">
            <a:spLocks noChangeArrowheads="1"/>
          </p:cNvSpPr>
          <p:nvPr/>
        </p:nvSpPr>
        <p:spPr bwMode="auto">
          <a:xfrm>
            <a:off x="762000" y="5943600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20F"/>
                </a:solidFill>
              </a:rPr>
              <a:t>Two “newbies”</a:t>
            </a:r>
          </a:p>
        </p:txBody>
      </p:sp>
      <p:sp>
        <p:nvSpPr>
          <p:cNvPr id="573459" name="Line 19"/>
          <p:cNvSpPr>
            <a:spLocks noChangeShapeType="1"/>
          </p:cNvSpPr>
          <p:nvPr/>
        </p:nvSpPr>
        <p:spPr bwMode="auto">
          <a:xfrm flipV="1">
            <a:off x="1676400" y="2514600"/>
            <a:ext cx="838200" cy="3429000"/>
          </a:xfrm>
          <a:prstGeom prst="line">
            <a:avLst/>
          </a:prstGeom>
          <a:noFill/>
          <a:ln w="25400">
            <a:solidFill>
              <a:srgbClr val="FF020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460" name="Line 20"/>
          <p:cNvSpPr>
            <a:spLocks noChangeShapeType="1"/>
          </p:cNvSpPr>
          <p:nvPr/>
        </p:nvSpPr>
        <p:spPr bwMode="auto">
          <a:xfrm flipV="1">
            <a:off x="1752600" y="4191000"/>
            <a:ext cx="838200" cy="1828800"/>
          </a:xfrm>
          <a:prstGeom prst="line">
            <a:avLst/>
          </a:prstGeom>
          <a:noFill/>
          <a:ln w="25400">
            <a:solidFill>
              <a:srgbClr val="FF020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ChangeArrowheads="1"/>
          </p:cNvSpPr>
          <p:nvPr/>
        </p:nvSpPr>
        <p:spPr bwMode="auto">
          <a:xfrm>
            <a:off x="3581400" y="1295400"/>
            <a:ext cx="2513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The F Table</a:t>
            </a:r>
          </a:p>
          <a:p>
            <a:pPr algn="ctr"/>
            <a:r>
              <a:rPr lang="en-US" b="1"/>
              <a:t> using basic ratios</a:t>
            </a:r>
            <a:endParaRPr lang="en-US" sz="3200"/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838200"/>
          </a:xfrm>
          <a:noFill/>
          <a:ln/>
        </p:spPr>
        <p:txBody>
          <a:bodyPr/>
          <a:lstStyle/>
          <a:p>
            <a:r>
              <a:rPr lang="en-US" sz="3600"/>
              <a:t>Between-Subjects Two-Way ANOVA</a:t>
            </a:r>
            <a:endParaRPr lang="en-US"/>
          </a:p>
        </p:txBody>
      </p:sp>
      <p:pic>
        <p:nvPicPr>
          <p:cNvPr id="5744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048000"/>
            <a:ext cx="8763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solidFill>
                  <a:srgbClr val="FFEF02"/>
                </a:solidFill>
              </a:rPr>
              <a:t>Between-Subjects Factorial ANOVA: Excel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5703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0050"/>
            <a:ext cx="8382000" cy="3082925"/>
          </a:xfrm>
          <a:prstGeom prst="rect">
            <a:avLst/>
          </a:prstGeom>
          <a:noFill/>
        </p:spPr>
      </p:pic>
      <p:sp>
        <p:nvSpPr>
          <p:cNvPr id="570372" name="Rectangle 4"/>
          <p:cNvSpPr>
            <a:spLocks noChangeArrowheads="1"/>
          </p:cNvSpPr>
          <p:nvPr/>
        </p:nvSpPr>
        <p:spPr bwMode="auto">
          <a:xfrm>
            <a:off x="228600" y="4953000"/>
            <a:ext cx="869791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To manually compute basic ratios for factorial  designs, </a:t>
            </a: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we need to develop the so-called</a:t>
            </a:r>
          </a:p>
          <a:p>
            <a:pPr algn="ctr"/>
            <a:r>
              <a:rPr lang="en-US" sz="2800" b="1">
                <a:solidFill>
                  <a:srgbClr val="FFEF02"/>
                </a:solidFill>
              </a:rPr>
              <a:t>AB Matrix</a:t>
            </a:r>
            <a:r>
              <a:rPr lang="en-US" sz="2800" b="1">
                <a:solidFill>
                  <a:schemeClr val="bg1"/>
                </a:solidFill>
              </a:rPr>
              <a:t> of sums.</a:t>
            </a:r>
          </a:p>
        </p:txBody>
      </p:sp>
      <p:sp>
        <p:nvSpPr>
          <p:cNvPr id="570373" name="Rectangle 5"/>
          <p:cNvSpPr>
            <a:spLocks noChangeArrowheads="1"/>
          </p:cNvSpPr>
          <p:nvPr/>
        </p:nvSpPr>
        <p:spPr bwMode="auto">
          <a:xfrm>
            <a:off x="3733800" y="304800"/>
            <a:ext cx="166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EF02"/>
                </a:solidFill>
              </a:rPr>
              <a:t>New Twist!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Part 1</a:t>
            </a:r>
            <a:endParaRPr lang="en-US"/>
          </a:p>
        </p:txBody>
      </p:sp>
      <p:sp>
        <p:nvSpPr>
          <p:cNvPr id="505859" name="Rectangle 3"/>
          <p:cNvSpPr>
            <a:spLocks noChangeArrowheads="1"/>
          </p:cNvSpPr>
          <p:nvPr/>
        </p:nvSpPr>
        <p:spPr bwMode="auto">
          <a:xfrm>
            <a:off x="3221038" y="2514600"/>
            <a:ext cx="3035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</a:rPr>
              <a:t>Eta Squared,</a:t>
            </a:r>
          </a:p>
          <a:p>
            <a:pPr algn="ctr"/>
            <a:r>
              <a:rPr lang="en-US" sz="4000" b="1">
                <a:solidFill>
                  <a:schemeClr val="bg1"/>
                </a:solidFill>
              </a:rPr>
              <a:t>and 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solidFill>
                  <a:srgbClr val="FFEF02"/>
                </a:solidFill>
              </a:rPr>
              <a:t>Between-Subjects Factorial ANOVA: Excel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5713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0050"/>
            <a:ext cx="8382000" cy="3082925"/>
          </a:xfrm>
          <a:prstGeom prst="rect">
            <a:avLst/>
          </a:prstGeom>
          <a:noFill/>
        </p:spPr>
      </p:pic>
      <p:sp>
        <p:nvSpPr>
          <p:cNvPr id="571396" name="Rectangle 4"/>
          <p:cNvSpPr>
            <a:spLocks noChangeArrowheads="1"/>
          </p:cNvSpPr>
          <p:nvPr/>
        </p:nvSpPr>
        <p:spPr bwMode="auto">
          <a:xfrm>
            <a:off x="1136650" y="4953000"/>
            <a:ext cx="7386638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The AB Matrix of sums will</a:t>
            </a:r>
          </a:p>
          <a:p>
            <a:pPr algn="ctr"/>
            <a:r>
              <a:rPr lang="en-US" sz="3200" b="1">
                <a:solidFill>
                  <a:schemeClr val="bg1"/>
                </a:solidFill>
              </a:rPr>
              <a:t>have to be squared.</a:t>
            </a:r>
          </a:p>
          <a:p>
            <a:pPr algn="ctr"/>
            <a:r>
              <a:rPr lang="en-US" sz="3200" b="1">
                <a:solidFill>
                  <a:schemeClr val="bg1"/>
                </a:solidFill>
              </a:rPr>
              <a:t>This is similar to what we’ve done before.</a:t>
            </a:r>
          </a:p>
        </p:txBody>
      </p:sp>
      <p:sp>
        <p:nvSpPr>
          <p:cNvPr id="571397" name="Rectangle 5"/>
          <p:cNvSpPr>
            <a:spLocks noChangeArrowheads="1"/>
          </p:cNvSpPr>
          <p:nvPr/>
        </p:nvSpPr>
        <p:spPr bwMode="auto">
          <a:xfrm>
            <a:off x="3733800" y="304800"/>
            <a:ext cx="166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EF02"/>
                </a:solidFill>
              </a:rPr>
              <a:t>New Twist!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solidFill>
                  <a:srgbClr val="FFEF02"/>
                </a:solidFill>
              </a:rPr>
              <a:t>Between-Subjects Factorial ANOVA: Excel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5724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8382000" cy="3082925"/>
          </a:xfrm>
          <a:prstGeom prst="rect">
            <a:avLst/>
          </a:prstGeom>
          <a:noFill/>
        </p:spPr>
      </p:pic>
      <p:sp>
        <p:nvSpPr>
          <p:cNvPr id="572420" name="Rectangle 4"/>
          <p:cNvSpPr>
            <a:spLocks noChangeArrowheads="1"/>
          </p:cNvSpPr>
          <p:nvPr/>
        </p:nvSpPr>
        <p:spPr bwMode="auto">
          <a:xfrm>
            <a:off x="1246188" y="4654550"/>
            <a:ext cx="718343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The </a:t>
            </a:r>
            <a:r>
              <a:rPr lang="en-US" sz="3200" b="1">
                <a:solidFill>
                  <a:srgbClr val="FFEF02"/>
                </a:solidFill>
              </a:rPr>
              <a:t>Basic Ratios</a:t>
            </a:r>
            <a:r>
              <a:rPr lang="en-US" sz="3200" b="1">
                <a:solidFill>
                  <a:schemeClr val="bg1"/>
                </a:solidFill>
              </a:rPr>
              <a:t> in your hand-out</a:t>
            </a:r>
          </a:p>
          <a:p>
            <a:pPr algn="ctr"/>
            <a:r>
              <a:rPr lang="en-US" sz="3200" b="1">
                <a:solidFill>
                  <a:schemeClr val="bg1"/>
                </a:solidFill>
              </a:rPr>
              <a:t>will be based on the squared AB Matrix.</a:t>
            </a:r>
          </a:p>
          <a:p>
            <a:pPr algn="ctr"/>
            <a:endParaRPr lang="en-US" sz="3200" b="1">
              <a:solidFill>
                <a:schemeClr val="bg1"/>
              </a:solidFill>
            </a:endParaRPr>
          </a:p>
          <a:p>
            <a:pPr algn="ctr"/>
            <a:r>
              <a:rPr lang="en-US" sz="3200" b="1">
                <a:solidFill>
                  <a:schemeClr val="bg1"/>
                </a:solidFill>
              </a:rPr>
              <a:t>Again, what do </a:t>
            </a:r>
            <a:r>
              <a:rPr lang="en-US" sz="3200" b="1">
                <a:solidFill>
                  <a:srgbClr val="FFEF02"/>
                </a:solidFill>
              </a:rPr>
              <a:t>Basic Ratios </a:t>
            </a:r>
            <a:r>
              <a:rPr lang="en-US" sz="3200" b="1">
                <a:solidFill>
                  <a:schemeClr val="bg1"/>
                </a:solidFill>
              </a:rPr>
              <a:t>do for us?</a:t>
            </a:r>
          </a:p>
        </p:txBody>
      </p:sp>
      <p:sp>
        <p:nvSpPr>
          <p:cNvPr id="572421" name="Rectangle 5"/>
          <p:cNvSpPr>
            <a:spLocks noChangeArrowheads="1"/>
          </p:cNvSpPr>
          <p:nvPr/>
        </p:nvSpPr>
        <p:spPr bwMode="auto">
          <a:xfrm>
            <a:off x="3733800" y="304800"/>
            <a:ext cx="166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EF02"/>
                </a:solidFill>
              </a:rPr>
              <a:t>New Twist!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4</a:t>
            </a:r>
            <a:endParaRPr lang="en-US" dirty="0"/>
          </a:p>
        </p:txBody>
      </p:sp>
      <p:sp>
        <p:nvSpPr>
          <p:cNvPr id="665603" name="Rectangle 3"/>
          <p:cNvSpPr>
            <a:spLocks noChangeArrowheads="1"/>
          </p:cNvSpPr>
          <p:nvPr/>
        </p:nvSpPr>
        <p:spPr bwMode="auto">
          <a:xfrm>
            <a:off x="1225568" y="2514600"/>
            <a:ext cx="705481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Orthogonal Trend Components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Review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&amp;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Something New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86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What does orthogonal mean?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When we have many levels within a single </a:t>
            </a:r>
            <a:r>
              <a:rPr lang="en-US" b="1">
                <a:solidFill>
                  <a:srgbClr val="FFEF02"/>
                </a:solidFill>
              </a:rPr>
              <a:t>CONTINUOUS</a:t>
            </a:r>
            <a:r>
              <a:rPr lang="en-US" b="1">
                <a:solidFill>
                  <a:schemeClr val="bg1"/>
                </a:solidFill>
              </a:rPr>
              <a:t> variable, we can </a:t>
            </a:r>
            <a:r>
              <a:rPr lang="en-US" b="1">
                <a:solidFill>
                  <a:srgbClr val="FFEF02"/>
                </a:solidFill>
              </a:rPr>
              <a:t>partition the variability in a new way</a:t>
            </a:r>
            <a:r>
              <a:rPr lang="en-US" b="1">
                <a:solidFill>
                  <a:schemeClr val="bg1"/>
                </a:solidFill>
              </a:rPr>
              <a:t>…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rgbClr val="FFEF02"/>
                </a:solidFill>
              </a:rPr>
              <a:t>Orthogonal trend components</a:t>
            </a:r>
            <a:r>
              <a:rPr lang="en-US" b="1">
                <a:solidFill>
                  <a:schemeClr val="bg1"/>
                </a:solidFill>
              </a:rPr>
              <a:t> – an analysis in which the variability and the significance associated with each so-called “order” in an polynomial equation are determined. (Huh!)</a:t>
            </a:r>
            <a:endParaRPr lang="en-US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86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You recall our buddy the polynomial….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Example: If your senior research has </a:t>
            </a:r>
            <a:r>
              <a:rPr lang="en-US" b="1">
                <a:solidFill>
                  <a:srgbClr val="FFEF02"/>
                </a:solidFill>
              </a:rPr>
              <a:t>5 levels</a:t>
            </a:r>
            <a:r>
              <a:rPr lang="en-US" b="1">
                <a:solidFill>
                  <a:schemeClr val="bg1"/>
                </a:solidFill>
              </a:rPr>
              <a:t> on an IV measured on a continuous scale (i.e., ratio or interval scale), you can fit a </a:t>
            </a:r>
            <a:r>
              <a:rPr lang="en-US" b="1">
                <a:solidFill>
                  <a:srgbClr val="FFEF02"/>
                </a:solidFill>
              </a:rPr>
              <a:t>4</a:t>
            </a:r>
            <a:r>
              <a:rPr lang="en-US" b="1" baseline="30000">
                <a:solidFill>
                  <a:srgbClr val="FFEF02"/>
                </a:solidFill>
              </a:rPr>
              <a:t>th</a:t>
            </a:r>
            <a:r>
              <a:rPr lang="en-US" b="1">
                <a:solidFill>
                  <a:srgbClr val="FFEF02"/>
                </a:solidFill>
              </a:rPr>
              <a:t> order polynomial</a:t>
            </a:r>
            <a:r>
              <a:rPr lang="en-US" b="1">
                <a:solidFill>
                  <a:schemeClr val="bg1"/>
                </a:solidFill>
              </a:rPr>
              <a:t> equation.						</a:t>
            </a:r>
            <a:r>
              <a:rPr lang="en-US" b="1">
                <a:solidFill>
                  <a:srgbClr val="FFEF02"/>
                </a:solidFill>
              </a:rPr>
              <a:t>Y = ax</a:t>
            </a:r>
            <a:r>
              <a:rPr lang="en-US" b="1" baseline="30000">
                <a:solidFill>
                  <a:srgbClr val="FFEF02"/>
                </a:solidFill>
              </a:rPr>
              <a:t>4</a:t>
            </a:r>
            <a:r>
              <a:rPr lang="en-US" b="1">
                <a:solidFill>
                  <a:srgbClr val="FFEF02"/>
                </a:solidFill>
              </a:rPr>
              <a:t> + bx</a:t>
            </a:r>
            <a:r>
              <a:rPr lang="en-US" b="1" baseline="30000">
                <a:solidFill>
                  <a:srgbClr val="FFEF02"/>
                </a:solidFill>
              </a:rPr>
              <a:t>3</a:t>
            </a:r>
            <a:r>
              <a:rPr lang="en-US" b="1">
                <a:solidFill>
                  <a:srgbClr val="FFEF02"/>
                </a:solidFill>
              </a:rPr>
              <a:t> + cx</a:t>
            </a:r>
            <a:r>
              <a:rPr lang="en-US" b="1" baseline="30000">
                <a:solidFill>
                  <a:srgbClr val="FFEF02"/>
                </a:solidFill>
              </a:rPr>
              <a:t>2</a:t>
            </a:r>
            <a:r>
              <a:rPr lang="en-US" b="1">
                <a:solidFill>
                  <a:srgbClr val="FFEF02"/>
                </a:solidFill>
              </a:rPr>
              <a:t> + dx + intercept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rgbClr val="FFEF02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In general, for any variable with </a:t>
            </a:r>
            <a:r>
              <a:rPr lang="en-US" b="1">
                <a:solidFill>
                  <a:srgbClr val="FFEF02"/>
                </a:solidFill>
              </a:rPr>
              <a:t>n levels</a:t>
            </a:r>
            <a:r>
              <a:rPr lang="en-US" b="1">
                <a:solidFill>
                  <a:schemeClr val="bg1"/>
                </a:solidFill>
              </a:rPr>
              <a:t>, you can fit an </a:t>
            </a:r>
            <a:r>
              <a:rPr lang="en-US" b="1">
                <a:solidFill>
                  <a:srgbClr val="FFEF02"/>
                </a:solidFill>
              </a:rPr>
              <a:t>n-1 order polynomial</a:t>
            </a:r>
            <a:r>
              <a:rPr lang="en-US" b="1">
                <a:solidFill>
                  <a:schemeClr val="bg1"/>
                </a:solidFill>
              </a:rPr>
              <a:t>. 				Example: 16</a:t>
            </a:r>
            <a:r>
              <a:rPr lang="en-US" b="1" baseline="30000">
                <a:solidFill>
                  <a:schemeClr val="bg1"/>
                </a:solidFill>
              </a:rPr>
              <a:t>th</a:t>
            </a:r>
            <a:r>
              <a:rPr lang="en-US" b="1">
                <a:solidFill>
                  <a:schemeClr val="bg1"/>
                </a:solidFill>
              </a:rPr>
              <a:t> order polynomial for 17 levels.</a:t>
            </a:r>
            <a:endParaRPr lang="en-US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34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The first-order trend is called ‘</a:t>
            </a:r>
            <a:r>
              <a:rPr lang="en-US" b="1">
                <a:solidFill>
                  <a:srgbClr val="FFEF02"/>
                </a:solidFill>
              </a:rPr>
              <a:t>linear</a:t>
            </a:r>
            <a:r>
              <a:rPr lang="en-US" b="1">
                <a:solidFill>
                  <a:schemeClr val="bg1"/>
                </a:solidFill>
              </a:rPr>
              <a:t>’.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The second-order trend is called ‘</a:t>
            </a:r>
            <a:r>
              <a:rPr lang="en-US" b="1">
                <a:solidFill>
                  <a:srgbClr val="FFEF02"/>
                </a:solidFill>
              </a:rPr>
              <a:t>quadratic</a:t>
            </a:r>
            <a:r>
              <a:rPr lang="en-US" b="1">
                <a:solidFill>
                  <a:schemeClr val="bg1"/>
                </a:solidFill>
              </a:rPr>
              <a:t>’.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The third-order trend is called ‘</a:t>
            </a:r>
            <a:r>
              <a:rPr lang="en-US" b="1">
                <a:solidFill>
                  <a:srgbClr val="FFEF02"/>
                </a:solidFill>
              </a:rPr>
              <a:t>cubic</a:t>
            </a:r>
            <a:r>
              <a:rPr lang="en-US" b="1">
                <a:solidFill>
                  <a:schemeClr val="bg1"/>
                </a:solidFill>
              </a:rPr>
              <a:t>’.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After that, the trends are simply referred to by their number...							</a:t>
            </a:r>
            <a:r>
              <a:rPr lang="en-US" b="1">
                <a:solidFill>
                  <a:srgbClr val="FFEF02"/>
                </a:solidFill>
              </a:rPr>
              <a:t>4</a:t>
            </a:r>
            <a:r>
              <a:rPr lang="en-US" b="1" baseline="30000">
                <a:solidFill>
                  <a:srgbClr val="FFEF02"/>
                </a:solidFill>
              </a:rPr>
              <a:t>th</a:t>
            </a:r>
            <a:r>
              <a:rPr lang="en-US" b="1">
                <a:solidFill>
                  <a:srgbClr val="FFEF02"/>
                </a:solidFill>
              </a:rPr>
              <a:t> order trend, 5</a:t>
            </a:r>
            <a:r>
              <a:rPr lang="en-US" b="1" baseline="30000">
                <a:solidFill>
                  <a:srgbClr val="FFEF02"/>
                </a:solidFill>
              </a:rPr>
              <a:t>th</a:t>
            </a:r>
            <a:r>
              <a:rPr lang="en-US" b="1">
                <a:solidFill>
                  <a:srgbClr val="FFEF02"/>
                </a:solidFill>
              </a:rPr>
              <a:t> order trend, etc..</a:t>
            </a:r>
            <a:endParaRPr lang="en-US" sz="2400" b="1">
              <a:solidFill>
                <a:srgbClr val="FFEF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23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So </a:t>
            </a:r>
            <a:r>
              <a:rPr lang="en-US" b="1" i="1">
                <a:solidFill>
                  <a:schemeClr val="bg1"/>
                </a:solidFill>
              </a:rPr>
              <a:t>why </a:t>
            </a:r>
            <a:r>
              <a:rPr lang="en-US" b="1">
                <a:solidFill>
                  <a:schemeClr val="bg1"/>
                </a:solidFill>
              </a:rPr>
              <a:t>do we use these orthogonal trend components?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rgbClr val="FFEF02"/>
                </a:solidFill>
              </a:rPr>
              <a:t>It’s all about description!!!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rgbClr val="FFEF02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To provide a precise description of our variables, sometimes we want to know whether mathematical trends are significant in our data…</a:t>
            </a:r>
            <a:endParaRPr lang="en-US" sz="2400" b="1">
              <a:solidFill>
                <a:srgbClr val="FFEF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56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pic>
        <p:nvPicPr>
          <p:cNvPr id="670725" name="Picture 5" descr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371600"/>
            <a:ext cx="4395788" cy="4389438"/>
          </a:xfrm>
          <a:prstGeom prst="rect">
            <a:avLst/>
          </a:prstGeom>
          <a:noFill/>
        </p:spPr>
      </p:pic>
      <p:sp>
        <p:nvSpPr>
          <p:cNvPr id="670726" name="Rectangle 6"/>
          <p:cNvSpPr>
            <a:spLocks noChangeArrowheads="1"/>
          </p:cNvSpPr>
          <p:nvPr/>
        </p:nvSpPr>
        <p:spPr bwMode="auto">
          <a:xfrm>
            <a:off x="381000" y="5867400"/>
            <a:ext cx="8505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Would someone please describe this graph in our nomenclature,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and state its dimensionality?</a:t>
            </a:r>
          </a:p>
        </p:txBody>
      </p:sp>
    </p:spTree>
    <p:extLst>
      <p:ext uri="{BB962C8B-B14F-4D97-AF65-F5344CB8AC3E}">
        <p14:creationId xmlns:p14="http://schemas.microsoft.com/office/powerpoint/2010/main" val="407340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pic>
        <p:nvPicPr>
          <p:cNvPr id="673795" name="Picture 3" descr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371600"/>
            <a:ext cx="4395788" cy="4389438"/>
          </a:xfrm>
          <a:prstGeom prst="rect">
            <a:avLst/>
          </a:prstGeom>
          <a:noFill/>
        </p:spPr>
      </p:pic>
      <p:sp>
        <p:nvSpPr>
          <p:cNvPr id="673796" name="Rectangle 4"/>
          <p:cNvSpPr>
            <a:spLocks noChangeArrowheads="1"/>
          </p:cNvSpPr>
          <p:nvPr/>
        </p:nvSpPr>
        <p:spPr bwMode="auto">
          <a:xfrm>
            <a:off x="1257300" y="5867400"/>
            <a:ext cx="6796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Let’s look at the </a:t>
            </a:r>
            <a:r>
              <a:rPr lang="en-US" b="1">
                <a:solidFill>
                  <a:srgbClr val="FFEF02"/>
                </a:solidFill>
              </a:rPr>
              <a:t>simple effect</a:t>
            </a:r>
            <a:r>
              <a:rPr lang="en-US" b="1">
                <a:solidFill>
                  <a:schemeClr val="bg1"/>
                </a:solidFill>
              </a:rPr>
              <a:t> of stimulus duration,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at just one level of the angle variable (cardinal).</a:t>
            </a:r>
          </a:p>
        </p:txBody>
      </p:sp>
    </p:spTree>
    <p:extLst>
      <p:ext uri="{BB962C8B-B14F-4D97-AF65-F5344CB8AC3E}">
        <p14:creationId xmlns:p14="http://schemas.microsoft.com/office/powerpoint/2010/main" val="280394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pic>
        <p:nvPicPr>
          <p:cNvPr id="671747" name="Picture 3" descr="thank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90613"/>
            <a:ext cx="8382000" cy="4479925"/>
          </a:xfrm>
          <a:prstGeom prst="rect">
            <a:avLst/>
          </a:prstGeom>
          <a:noFill/>
        </p:spPr>
      </p:pic>
      <p:sp>
        <p:nvSpPr>
          <p:cNvPr id="671748" name="Rectangle 4"/>
          <p:cNvSpPr>
            <a:spLocks noChangeArrowheads="1"/>
          </p:cNvSpPr>
          <p:nvPr/>
        </p:nvSpPr>
        <p:spPr bwMode="auto">
          <a:xfrm>
            <a:off x="533400" y="5562600"/>
            <a:ext cx="812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For this analysis, we’ve turned the experiment into a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1-way anova, with </a:t>
            </a:r>
            <a:r>
              <a:rPr lang="en-US" b="1">
                <a:solidFill>
                  <a:srgbClr val="FFEF02"/>
                </a:solidFill>
              </a:rPr>
              <a:t>9 levels of duration</a:t>
            </a:r>
            <a:r>
              <a:rPr lang="en-US" b="1">
                <a:solidFill>
                  <a:schemeClr val="bg1"/>
                </a:solidFill>
              </a:rPr>
              <a:t> (</a:t>
            </a:r>
            <a:r>
              <a:rPr lang="en-US" b="1">
                <a:solidFill>
                  <a:srgbClr val="FFEF02"/>
                </a:solidFill>
              </a:rPr>
              <a:t>8</a:t>
            </a:r>
            <a:r>
              <a:rPr lang="en-US" b="1" baseline="30000">
                <a:solidFill>
                  <a:srgbClr val="FFEF02"/>
                </a:solidFill>
              </a:rPr>
              <a:t>th</a:t>
            </a:r>
            <a:r>
              <a:rPr lang="en-US" b="1">
                <a:solidFill>
                  <a:srgbClr val="FFEF02"/>
                </a:solidFill>
              </a:rPr>
              <a:t> order polynomial</a:t>
            </a:r>
            <a:r>
              <a:rPr lang="en-US" b="1">
                <a:solidFill>
                  <a:schemeClr val="bg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3259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US" sz="4000" b="1" u="sng">
                <a:solidFill>
                  <a:srgbClr val="FFEF02"/>
                </a:solidFill>
              </a:rPr>
              <a:t>Eta Squared, and Power</a:t>
            </a:r>
          </a:p>
        </p:txBody>
      </p:sp>
      <p:pic>
        <p:nvPicPr>
          <p:cNvPr id="5795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8686800" cy="5268913"/>
          </a:xfrm>
          <a:prstGeom prst="rect">
            <a:avLst/>
          </a:prstGeom>
          <a:noFill/>
        </p:spPr>
      </p:pic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2473325" y="990600"/>
            <a:ext cx="4113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Good Reporting Practices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79589" name="Rectangle 5"/>
          <p:cNvSpPr>
            <a:spLocks noChangeArrowheads="1"/>
          </p:cNvSpPr>
          <p:nvPr/>
        </p:nvSpPr>
        <p:spPr bwMode="auto">
          <a:xfrm>
            <a:off x="228600" y="2438400"/>
            <a:ext cx="8763000" cy="9144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pic>
        <p:nvPicPr>
          <p:cNvPr id="674819" name="Picture 3" descr="thank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90613"/>
            <a:ext cx="8382000" cy="4479925"/>
          </a:xfrm>
          <a:prstGeom prst="rect">
            <a:avLst/>
          </a:prstGeom>
          <a:noFill/>
        </p:spPr>
      </p:pic>
      <p:sp>
        <p:nvSpPr>
          <p:cNvPr id="674820" name="Rectangle 4"/>
          <p:cNvSpPr>
            <a:spLocks noChangeArrowheads="1"/>
          </p:cNvSpPr>
          <p:nvPr/>
        </p:nvSpPr>
        <p:spPr bwMode="auto">
          <a:xfrm>
            <a:off x="1960563" y="5562600"/>
            <a:ext cx="5307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SPSS calls its </a:t>
            </a:r>
            <a:r>
              <a:rPr lang="en-US" b="1">
                <a:solidFill>
                  <a:srgbClr val="FFEF02"/>
                </a:solidFill>
              </a:rPr>
              <a:t>orthogonal trend analysis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“</a:t>
            </a:r>
            <a:r>
              <a:rPr lang="en-US" b="1">
                <a:solidFill>
                  <a:srgbClr val="FFEF02"/>
                </a:solidFill>
              </a:rPr>
              <a:t>Tests of Within Subjects Contrast</a:t>
            </a:r>
            <a:r>
              <a:rPr lang="en-US" b="1">
                <a:solidFill>
                  <a:schemeClr val="bg1"/>
                </a:solidFill>
              </a:rPr>
              <a:t>”</a:t>
            </a:r>
          </a:p>
        </p:txBody>
      </p:sp>
      <p:sp>
        <p:nvSpPr>
          <p:cNvPr id="674821" name="Rectangle 5"/>
          <p:cNvSpPr>
            <a:spLocks noChangeArrowheads="1"/>
          </p:cNvSpPr>
          <p:nvPr/>
        </p:nvSpPr>
        <p:spPr bwMode="auto">
          <a:xfrm>
            <a:off x="4191000" y="1143000"/>
            <a:ext cx="2743200" cy="381000"/>
          </a:xfrm>
          <a:prstGeom prst="rect">
            <a:avLst/>
          </a:prstGeom>
          <a:noFill/>
          <a:ln w="41275">
            <a:solidFill>
              <a:srgbClr val="FF020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4823" name="Freeform 7"/>
          <p:cNvSpPr>
            <a:spLocks/>
          </p:cNvSpPr>
          <p:nvPr/>
        </p:nvSpPr>
        <p:spPr bwMode="auto">
          <a:xfrm>
            <a:off x="7010400" y="889000"/>
            <a:ext cx="2171700" cy="5283200"/>
          </a:xfrm>
          <a:custGeom>
            <a:avLst/>
            <a:gdLst/>
            <a:ahLst/>
            <a:cxnLst>
              <a:cxn ang="0">
                <a:pos x="0" y="3328"/>
              </a:cxn>
              <a:cxn ang="0">
                <a:pos x="1248" y="1840"/>
              </a:cxn>
              <a:cxn ang="0">
                <a:pos x="720" y="256"/>
              </a:cxn>
              <a:cxn ang="0">
                <a:pos x="48" y="304"/>
              </a:cxn>
            </a:cxnLst>
            <a:rect l="0" t="0" r="r" b="b"/>
            <a:pathLst>
              <a:path w="1368" h="3328">
                <a:moveTo>
                  <a:pt x="0" y="3328"/>
                </a:moveTo>
                <a:cubicBezTo>
                  <a:pt x="564" y="2840"/>
                  <a:pt x="1128" y="2352"/>
                  <a:pt x="1248" y="1840"/>
                </a:cubicBezTo>
                <a:cubicBezTo>
                  <a:pt x="1368" y="1328"/>
                  <a:pt x="920" y="512"/>
                  <a:pt x="720" y="256"/>
                </a:cubicBezTo>
                <a:cubicBezTo>
                  <a:pt x="520" y="0"/>
                  <a:pt x="160" y="304"/>
                  <a:pt x="48" y="304"/>
                </a:cubicBezTo>
              </a:path>
            </a:pathLst>
          </a:cu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0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We can also evaluate orthogonal trend components in </a:t>
            </a:r>
            <a:r>
              <a:rPr lang="en-US" b="1">
                <a:solidFill>
                  <a:srgbClr val="FFEF02"/>
                </a:solidFill>
              </a:rPr>
              <a:t>factorial designs</a:t>
            </a:r>
            <a:r>
              <a:rPr lang="en-US" b="1">
                <a:solidFill>
                  <a:schemeClr val="bg1"/>
                </a:solidFill>
              </a:rPr>
              <a:t>…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The following SPSS output reflects the orthogonal trend components from our earlier graph, but now with </a:t>
            </a:r>
            <a:r>
              <a:rPr lang="en-US" b="1">
                <a:solidFill>
                  <a:srgbClr val="FFEF02"/>
                </a:solidFill>
              </a:rPr>
              <a:t>2 levels of the angle variable (oblique and cardinal)….</a:t>
            </a:r>
            <a:endParaRPr lang="en-US" sz="2400" b="1">
              <a:solidFill>
                <a:srgbClr val="FFEF02"/>
              </a:solidFill>
            </a:endParaRPr>
          </a:p>
        </p:txBody>
      </p:sp>
      <p:pic>
        <p:nvPicPr>
          <p:cNvPr id="675844" name="Picture 4" descr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495800"/>
            <a:ext cx="2286000" cy="2281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597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pic>
        <p:nvPicPr>
          <p:cNvPr id="672771" name="Picture 3" descr="thank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447800"/>
            <a:ext cx="5565775" cy="5265738"/>
          </a:xfrm>
          <a:prstGeom prst="rect">
            <a:avLst/>
          </a:prstGeom>
          <a:noFill/>
        </p:spPr>
      </p:pic>
      <p:pic>
        <p:nvPicPr>
          <p:cNvPr id="672772" name="Picture 4" descr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343400"/>
            <a:ext cx="2286000" cy="2281238"/>
          </a:xfrm>
          <a:prstGeom prst="rect">
            <a:avLst/>
          </a:prstGeom>
          <a:noFill/>
        </p:spPr>
      </p:pic>
      <p:sp>
        <p:nvSpPr>
          <p:cNvPr id="672773" name="Text Box 5"/>
          <p:cNvSpPr txBox="1">
            <a:spLocks noChangeArrowheads="1"/>
          </p:cNvSpPr>
          <p:nvPr/>
        </p:nvSpPr>
        <p:spPr bwMode="auto">
          <a:xfrm>
            <a:off x="228600" y="1600200"/>
            <a:ext cx="25955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Notice that the</a:t>
            </a:r>
          </a:p>
          <a:p>
            <a:r>
              <a:rPr lang="en-US">
                <a:solidFill>
                  <a:srgbClr val="FFEF02"/>
                </a:solidFill>
              </a:rPr>
              <a:t>ANGLE</a:t>
            </a:r>
            <a:r>
              <a:rPr lang="en-US">
                <a:solidFill>
                  <a:schemeClr val="bg1"/>
                </a:solidFill>
              </a:rPr>
              <a:t> variable</a:t>
            </a:r>
          </a:p>
          <a:p>
            <a:r>
              <a:rPr lang="en-US">
                <a:solidFill>
                  <a:schemeClr val="bg1"/>
                </a:solidFill>
              </a:rPr>
              <a:t>has only 2 levels, </a:t>
            </a:r>
          </a:p>
          <a:p>
            <a:r>
              <a:rPr lang="en-US">
                <a:solidFill>
                  <a:schemeClr val="bg1"/>
                </a:solidFill>
              </a:rPr>
              <a:t>so it’s highest order</a:t>
            </a:r>
          </a:p>
          <a:p>
            <a:r>
              <a:rPr lang="en-US">
                <a:solidFill>
                  <a:schemeClr val="bg1"/>
                </a:solidFill>
              </a:rPr>
              <a:t>polynomial is a </a:t>
            </a:r>
          </a:p>
          <a:p>
            <a:r>
              <a:rPr lang="en-US">
                <a:solidFill>
                  <a:schemeClr val="bg1"/>
                </a:solidFill>
              </a:rPr>
              <a:t>(“lowly”) linear.</a:t>
            </a:r>
          </a:p>
        </p:txBody>
      </p:sp>
      <p:sp>
        <p:nvSpPr>
          <p:cNvPr id="672774" name="Line 6"/>
          <p:cNvSpPr>
            <a:spLocks noChangeShapeType="1"/>
          </p:cNvSpPr>
          <p:nvPr/>
        </p:nvSpPr>
        <p:spPr bwMode="auto">
          <a:xfrm>
            <a:off x="2438400" y="2209800"/>
            <a:ext cx="762000" cy="762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1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pic>
        <p:nvPicPr>
          <p:cNvPr id="678915" name="Picture 3" descr="thank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447800"/>
            <a:ext cx="5565775" cy="5265738"/>
          </a:xfrm>
          <a:prstGeom prst="rect">
            <a:avLst/>
          </a:prstGeom>
          <a:noFill/>
        </p:spPr>
      </p:pic>
      <p:pic>
        <p:nvPicPr>
          <p:cNvPr id="678916" name="Picture 4" descr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343400"/>
            <a:ext cx="2286000" cy="2281238"/>
          </a:xfrm>
          <a:prstGeom prst="rect">
            <a:avLst/>
          </a:prstGeom>
          <a:noFill/>
        </p:spPr>
      </p:pic>
      <p:sp>
        <p:nvSpPr>
          <p:cNvPr id="678917" name="Text Box 5"/>
          <p:cNvSpPr txBox="1">
            <a:spLocks noChangeArrowheads="1"/>
          </p:cNvSpPr>
          <p:nvPr/>
        </p:nvSpPr>
        <p:spPr bwMode="auto">
          <a:xfrm>
            <a:off x="228600" y="1600200"/>
            <a:ext cx="23510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The output shows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the </a:t>
            </a:r>
            <a:r>
              <a:rPr lang="en-US">
                <a:solidFill>
                  <a:srgbClr val="FFEF02"/>
                </a:solidFill>
              </a:rPr>
              <a:t>main effect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of </a:t>
            </a:r>
            <a:r>
              <a:rPr lang="en-US">
                <a:solidFill>
                  <a:srgbClr val="FFEF02"/>
                </a:solidFill>
              </a:rPr>
              <a:t>ANGLE</a:t>
            </a:r>
            <a:r>
              <a:rPr lang="en-US">
                <a:solidFill>
                  <a:schemeClr val="bg1"/>
                </a:solidFill>
              </a:rPr>
              <a:t> is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significant!</a:t>
            </a:r>
          </a:p>
        </p:txBody>
      </p:sp>
      <p:sp>
        <p:nvSpPr>
          <p:cNvPr id="678918" name="Line 6"/>
          <p:cNvSpPr>
            <a:spLocks noChangeShapeType="1"/>
          </p:cNvSpPr>
          <p:nvPr/>
        </p:nvSpPr>
        <p:spPr bwMode="auto">
          <a:xfrm>
            <a:off x="2438400" y="2209800"/>
            <a:ext cx="762000" cy="762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8919" name="Rectangle 7"/>
          <p:cNvSpPr>
            <a:spLocks noChangeArrowheads="1"/>
          </p:cNvSpPr>
          <p:nvPr/>
        </p:nvSpPr>
        <p:spPr bwMode="auto">
          <a:xfrm>
            <a:off x="3352800" y="2209800"/>
            <a:ext cx="5410200" cy="228600"/>
          </a:xfrm>
          <a:prstGeom prst="rect">
            <a:avLst/>
          </a:prstGeom>
          <a:noFill/>
          <a:ln w="12700">
            <a:solidFill>
              <a:srgbClr val="FF020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1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pic>
        <p:nvPicPr>
          <p:cNvPr id="679939" name="Picture 3" descr="thank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447800"/>
            <a:ext cx="5565775" cy="5265738"/>
          </a:xfrm>
          <a:prstGeom prst="rect">
            <a:avLst/>
          </a:prstGeom>
          <a:noFill/>
        </p:spPr>
      </p:pic>
      <p:pic>
        <p:nvPicPr>
          <p:cNvPr id="679940" name="Picture 4" descr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343400"/>
            <a:ext cx="2286000" cy="2281238"/>
          </a:xfrm>
          <a:prstGeom prst="rect">
            <a:avLst/>
          </a:prstGeom>
          <a:noFill/>
        </p:spPr>
      </p:pic>
      <p:sp>
        <p:nvSpPr>
          <p:cNvPr id="679941" name="Text Box 5"/>
          <p:cNvSpPr txBox="1">
            <a:spLocks noChangeArrowheads="1"/>
          </p:cNvSpPr>
          <p:nvPr/>
        </p:nvSpPr>
        <p:spPr bwMode="auto">
          <a:xfrm>
            <a:off x="228600" y="1600200"/>
            <a:ext cx="2844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The </a:t>
            </a:r>
            <a:r>
              <a:rPr lang="en-US">
                <a:solidFill>
                  <a:srgbClr val="FFEF02"/>
                </a:solidFill>
              </a:rPr>
              <a:t>main effect</a:t>
            </a:r>
            <a:r>
              <a:rPr lang="en-US">
                <a:solidFill>
                  <a:schemeClr val="bg1"/>
                </a:solidFill>
              </a:rPr>
              <a:t> of</a:t>
            </a:r>
          </a:p>
          <a:p>
            <a:r>
              <a:rPr lang="en-US">
                <a:solidFill>
                  <a:srgbClr val="FFEF02"/>
                </a:solidFill>
              </a:rPr>
              <a:t>Duration</a:t>
            </a:r>
            <a:r>
              <a:rPr lang="en-US">
                <a:solidFill>
                  <a:schemeClr val="bg1"/>
                </a:solidFill>
              </a:rPr>
              <a:t> is also </a:t>
            </a:r>
          </a:p>
          <a:p>
            <a:r>
              <a:rPr lang="en-US">
                <a:solidFill>
                  <a:schemeClr val="bg1"/>
                </a:solidFill>
              </a:rPr>
              <a:t>Significant. </a:t>
            </a:r>
          </a:p>
          <a:p>
            <a:r>
              <a:rPr lang="en-US">
                <a:solidFill>
                  <a:schemeClr val="bg1"/>
                </a:solidFill>
              </a:rPr>
              <a:t>Specifically, its </a:t>
            </a:r>
            <a:r>
              <a:rPr lang="en-US">
                <a:solidFill>
                  <a:srgbClr val="FFEF02"/>
                </a:solidFill>
              </a:rPr>
              <a:t>linear</a:t>
            </a:r>
          </a:p>
          <a:p>
            <a:r>
              <a:rPr lang="en-US">
                <a:solidFill>
                  <a:schemeClr val="bg1"/>
                </a:solidFill>
              </a:rPr>
              <a:t>and </a:t>
            </a:r>
            <a:r>
              <a:rPr lang="en-US">
                <a:solidFill>
                  <a:srgbClr val="FFEF02"/>
                </a:solidFill>
              </a:rPr>
              <a:t>quadratic </a:t>
            </a:r>
            <a:r>
              <a:rPr lang="en-US">
                <a:solidFill>
                  <a:schemeClr val="bg1"/>
                </a:solidFill>
              </a:rPr>
              <a:t>trend</a:t>
            </a:r>
          </a:p>
          <a:p>
            <a:r>
              <a:rPr lang="en-US">
                <a:solidFill>
                  <a:schemeClr val="bg1"/>
                </a:solidFill>
              </a:rPr>
              <a:t>components are</a:t>
            </a:r>
          </a:p>
          <a:p>
            <a:r>
              <a:rPr lang="en-US">
                <a:solidFill>
                  <a:schemeClr val="bg1"/>
                </a:solidFill>
              </a:rPr>
              <a:t>significant.</a:t>
            </a:r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>
            <a:off x="1905000" y="2667000"/>
            <a:ext cx="2743200" cy="1524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9943" name="Rectangle 7"/>
          <p:cNvSpPr>
            <a:spLocks noChangeArrowheads="1"/>
          </p:cNvSpPr>
          <p:nvPr/>
        </p:nvSpPr>
        <p:spPr bwMode="auto">
          <a:xfrm>
            <a:off x="4724400" y="2590800"/>
            <a:ext cx="4267200" cy="228600"/>
          </a:xfrm>
          <a:prstGeom prst="rect">
            <a:avLst/>
          </a:prstGeom>
          <a:noFill/>
          <a:ln w="12700">
            <a:solidFill>
              <a:srgbClr val="FF020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9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pic>
        <p:nvPicPr>
          <p:cNvPr id="680963" name="Picture 3" descr="thank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447800"/>
            <a:ext cx="5565775" cy="5265738"/>
          </a:xfrm>
          <a:prstGeom prst="rect">
            <a:avLst/>
          </a:prstGeom>
          <a:noFill/>
        </p:spPr>
      </p:pic>
      <p:pic>
        <p:nvPicPr>
          <p:cNvPr id="680964" name="Picture 4" descr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343400"/>
            <a:ext cx="2286000" cy="2281238"/>
          </a:xfrm>
          <a:prstGeom prst="rect">
            <a:avLst/>
          </a:prstGeom>
          <a:noFill/>
        </p:spPr>
      </p:pic>
      <p:sp>
        <p:nvSpPr>
          <p:cNvPr id="680965" name="Text Box 5"/>
          <p:cNvSpPr txBox="1">
            <a:spLocks noChangeArrowheads="1"/>
          </p:cNvSpPr>
          <p:nvPr/>
        </p:nvSpPr>
        <p:spPr bwMode="auto">
          <a:xfrm>
            <a:off x="228600" y="1600200"/>
            <a:ext cx="27543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All the other, higher-</a:t>
            </a:r>
          </a:p>
          <a:p>
            <a:r>
              <a:rPr lang="en-US">
                <a:solidFill>
                  <a:schemeClr val="bg1"/>
                </a:solidFill>
              </a:rPr>
              <a:t>order orthogonal </a:t>
            </a:r>
          </a:p>
          <a:p>
            <a:r>
              <a:rPr lang="en-US">
                <a:solidFill>
                  <a:schemeClr val="bg1"/>
                </a:solidFill>
              </a:rPr>
              <a:t>trend components</a:t>
            </a:r>
          </a:p>
          <a:p>
            <a:r>
              <a:rPr lang="en-US">
                <a:solidFill>
                  <a:schemeClr val="bg1"/>
                </a:solidFill>
              </a:rPr>
              <a:t>are non-significant.</a:t>
            </a:r>
          </a:p>
        </p:txBody>
      </p:sp>
      <p:sp>
        <p:nvSpPr>
          <p:cNvPr id="680966" name="Line 6"/>
          <p:cNvSpPr>
            <a:spLocks noChangeShapeType="1"/>
          </p:cNvSpPr>
          <p:nvPr/>
        </p:nvSpPr>
        <p:spPr bwMode="auto">
          <a:xfrm>
            <a:off x="1524000" y="3276600"/>
            <a:ext cx="3048000" cy="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0967" name="Rectangle 7"/>
          <p:cNvSpPr>
            <a:spLocks noChangeArrowheads="1"/>
          </p:cNvSpPr>
          <p:nvPr/>
        </p:nvSpPr>
        <p:spPr bwMode="auto">
          <a:xfrm>
            <a:off x="4724400" y="2819400"/>
            <a:ext cx="4267200" cy="762000"/>
          </a:xfrm>
          <a:prstGeom prst="rect">
            <a:avLst/>
          </a:prstGeom>
          <a:noFill/>
          <a:ln w="12700">
            <a:solidFill>
              <a:srgbClr val="FF020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pic>
        <p:nvPicPr>
          <p:cNvPr id="681987" name="Picture 3" descr="thank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447800"/>
            <a:ext cx="5565775" cy="5265738"/>
          </a:xfrm>
          <a:prstGeom prst="rect">
            <a:avLst/>
          </a:prstGeom>
          <a:noFill/>
        </p:spPr>
      </p:pic>
      <p:pic>
        <p:nvPicPr>
          <p:cNvPr id="681988" name="Picture 4" descr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343400"/>
            <a:ext cx="2286000" cy="2281238"/>
          </a:xfrm>
          <a:prstGeom prst="rect">
            <a:avLst/>
          </a:prstGeom>
          <a:noFill/>
        </p:spPr>
      </p:pic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81000" y="1371600"/>
            <a:ext cx="280511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Note: When reporting</a:t>
            </a:r>
          </a:p>
          <a:p>
            <a:r>
              <a:rPr lang="en-US" sz="2000">
                <a:solidFill>
                  <a:schemeClr val="bg1"/>
                </a:solidFill>
              </a:rPr>
              <a:t>the orthogonal trend</a:t>
            </a:r>
          </a:p>
          <a:p>
            <a:r>
              <a:rPr lang="en-US" sz="2000">
                <a:solidFill>
                  <a:schemeClr val="bg1"/>
                </a:solidFill>
              </a:rPr>
              <a:t>components in APA-style</a:t>
            </a:r>
          </a:p>
          <a:p>
            <a:r>
              <a:rPr lang="en-US" sz="2000">
                <a:solidFill>
                  <a:schemeClr val="bg1"/>
                </a:solidFill>
              </a:rPr>
              <a:t>you should report the</a:t>
            </a:r>
          </a:p>
          <a:p>
            <a:r>
              <a:rPr lang="en-US" sz="2000">
                <a:solidFill>
                  <a:schemeClr val="bg1"/>
                </a:solidFill>
              </a:rPr>
              <a:t>F statistic for the trend of</a:t>
            </a:r>
          </a:p>
          <a:p>
            <a:r>
              <a:rPr lang="en-US" sz="2000">
                <a:solidFill>
                  <a:schemeClr val="bg1"/>
                </a:solidFill>
              </a:rPr>
              <a:t>interest, with the  </a:t>
            </a:r>
          </a:p>
          <a:p>
            <a:r>
              <a:rPr lang="en-US" sz="2000">
                <a:solidFill>
                  <a:schemeClr val="bg1"/>
                </a:solidFill>
              </a:rPr>
              <a:t>corresponding DFs..</a:t>
            </a:r>
          </a:p>
          <a:p>
            <a:r>
              <a:rPr lang="en-US" sz="2000">
                <a:solidFill>
                  <a:srgbClr val="FFEF02"/>
                </a:solidFill>
              </a:rPr>
              <a:t>F(1,22)=9.087, p=.006</a:t>
            </a:r>
          </a:p>
          <a:p>
            <a:r>
              <a:rPr lang="en-US" sz="2000">
                <a:solidFill>
                  <a:srgbClr val="FFEF02"/>
                </a:solidFill>
              </a:rPr>
              <a:t>for the quadratic trend.</a:t>
            </a:r>
          </a:p>
        </p:txBody>
      </p:sp>
      <p:sp>
        <p:nvSpPr>
          <p:cNvPr id="681990" name="Line 6"/>
          <p:cNvSpPr>
            <a:spLocks noChangeShapeType="1"/>
          </p:cNvSpPr>
          <p:nvPr/>
        </p:nvSpPr>
        <p:spPr bwMode="auto">
          <a:xfrm flipV="1">
            <a:off x="2819400" y="2895600"/>
            <a:ext cx="1752600" cy="9144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1991" name="Rectangle 7"/>
          <p:cNvSpPr>
            <a:spLocks noChangeArrowheads="1"/>
          </p:cNvSpPr>
          <p:nvPr/>
        </p:nvSpPr>
        <p:spPr bwMode="auto">
          <a:xfrm>
            <a:off x="4724400" y="2667000"/>
            <a:ext cx="4267200" cy="152400"/>
          </a:xfrm>
          <a:prstGeom prst="rect">
            <a:avLst/>
          </a:prstGeom>
          <a:noFill/>
          <a:ln w="12700">
            <a:solidFill>
              <a:srgbClr val="FF020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OK…now hang on to your hats….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 dirty="0">
                <a:solidFill>
                  <a:srgbClr val="FFEF02"/>
                </a:solidFill>
              </a:rPr>
              <a:t>Critical Thinking Question: Intuitively, what would it mean to have, say, a significant linear trend component within the INTERACTION?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 dirty="0">
              <a:solidFill>
                <a:srgbClr val="FFEF02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 dirty="0">
              <a:solidFill>
                <a:srgbClr val="FFEF02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 dirty="0">
              <a:solidFill>
                <a:srgbClr val="FFEF02"/>
              </a:solidFill>
            </a:endParaRPr>
          </a:p>
        </p:txBody>
      </p:sp>
      <p:pic>
        <p:nvPicPr>
          <p:cNvPr id="683012" name="Picture 4" descr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657600"/>
            <a:ext cx="2895600" cy="2889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615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OK…now hang on to your hats….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rgbClr val="FFEF02"/>
                </a:solidFill>
              </a:rPr>
              <a:t>How about a significant Quadratic Trend?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rgbClr val="FFEF02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rgbClr val="FFEF02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>
              <a:solidFill>
                <a:srgbClr val="FFEF02"/>
              </a:solidFill>
            </a:endParaRPr>
          </a:p>
        </p:txBody>
      </p:sp>
      <p:pic>
        <p:nvPicPr>
          <p:cNvPr id="684036" name="Picture 4" descr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657600"/>
            <a:ext cx="2895600" cy="2889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2605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pic>
        <p:nvPicPr>
          <p:cNvPr id="685059" name="Picture 3" descr="thank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447800"/>
            <a:ext cx="5565775" cy="5265738"/>
          </a:xfrm>
          <a:prstGeom prst="rect">
            <a:avLst/>
          </a:prstGeom>
          <a:noFill/>
        </p:spPr>
      </p:pic>
      <p:pic>
        <p:nvPicPr>
          <p:cNvPr id="685060" name="Picture 4" descr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343400"/>
            <a:ext cx="2286000" cy="2281238"/>
          </a:xfrm>
          <a:prstGeom prst="rect">
            <a:avLst/>
          </a:prstGeom>
          <a:noFill/>
        </p:spPr>
      </p:pic>
      <p:sp>
        <p:nvSpPr>
          <p:cNvPr id="685061" name="Text Box 5"/>
          <p:cNvSpPr txBox="1">
            <a:spLocks noChangeArrowheads="1"/>
          </p:cNvSpPr>
          <p:nvPr/>
        </p:nvSpPr>
        <p:spPr bwMode="auto">
          <a:xfrm>
            <a:off x="228600" y="1371600"/>
            <a:ext cx="28257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Here, the angle x duration</a:t>
            </a:r>
          </a:p>
          <a:p>
            <a:r>
              <a:rPr lang="en-US" sz="2000" dirty="0">
                <a:solidFill>
                  <a:schemeClr val="bg1"/>
                </a:solidFill>
              </a:rPr>
              <a:t>interaction is significant,</a:t>
            </a:r>
          </a:p>
          <a:p>
            <a:r>
              <a:rPr lang="en-US" sz="2000" dirty="0">
                <a:solidFill>
                  <a:schemeClr val="bg1"/>
                </a:solidFill>
              </a:rPr>
              <a:t>but only the linear trend</a:t>
            </a:r>
          </a:p>
          <a:p>
            <a:r>
              <a:rPr lang="en-US" sz="2000" dirty="0">
                <a:solidFill>
                  <a:schemeClr val="bg1"/>
                </a:solidFill>
              </a:rPr>
              <a:t>in the interaction is </a:t>
            </a:r>
          </a:p>
          <a:p>
            <a:r>
              <a:rPr lang="en-US" sz="2000" dirty="0">
                <a:solidFill>
                  <a:schemeClr val="bg1"/>
                </a:solidFill>
              </a:rPr>
              <a:t>significant…</a:t>
            </a:r>
          </a:p>
          <a:p>
            <a:r>
              <a:rPr lang="en-US" sz="2000" dirty="0">
                <a:solidFill>
                  <a:srgbClr val="FFEF02"/>
                </a:solidFill>
              </a:rPr>
              <a:t>F(1,22)=55.161, p&lt;0.001</a:t>
            </a:r>
          </a:p>
          <a:p>
            <a:r>
              <a:rPr lang="en-US" sz="2000" dirty="0">
                <a:solidFill>
                  <a:srgbClr val="FFEF02"/>
                </a:solidFill>
              </a:rPr>
              <a:t>for the linear trend.</a:t>
            </a:r>
          </a:p>
        </p:txBody>
      </p:sp>
      <p:sp>
        <p:nvSpPr>
          <p:cNvPr id="685062" name="Line 6"/>
          <p:cNvSpPr>
            <a:spLocks noChangeShapeType="1"/>
          </p:cNvSpPr>
          <p:nvPr/>
        </p:nvSpPr>
        <p:spPr bwMode="auto">
          <a:xfrm>
            <a:off x="2590800" y="3810000"/>
            <a:ext cx="1066800" cy="6858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5063" name="Rectangle 7"/>
          <p:cNvSpPr>
            <a:spLocks noChangeArrowheads="1"/>
          </p:cNvSpPr>
          <p:nvPr/>
        </p:nvSpPr>
        <p:spPr bwMode="auto">
          <a:xfrm>
            <a:off x="3352800" y="4572000"/>
            <a:ext cx="5562600" cy="152400"/>
          </a:xfrm>
          <a:prstGeom prst="rect">
            <a:avLst/>
          </a:prstGeom>
          <a:noFill/>
          <a:ln w="12700">
            <a:solidFill>
              <a:srgbClr val="FF020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4000" b="1" u="sng">
                <a:solidFill>
                  <a:srgbClr val="FFEF02"/>
                </a:solidFill>
              </a:rPr>
              <a:t>Eta Squared, and Power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3340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One of the “good reporting practices” from the previous slide is providing information effect size…</a:t>
            </a:r>
          </a:p>
          <a:p>
            <a:pPr marL="609600" indent="-609600"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sz="2800" b="1" u="sng">
                <a:solidFill>
                  <a:srgbClr val="FFEF02"/>
                </a:solidFill>
              </a:rPr>
              <a:t>Effect size</a:t>
            </a:r>
            <a:r>
              <a:rPr lang="en-US" sz="2800" b="1">
                <a:solidFill>
                  <a:schemeClr val="bg1"/>
                </a:solidFill>
              </a:rPr>
              <a:t> - the proportion of variance explained for each effect (i.e., each main effect and interaction).  </a:t>
            </a:r>
          </a:p>
          <a:p>
            <a:pPr marL="609600" indent="-609600"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What other terms have we learned that are synonymous with </a:t>
            </a:r>
            <a:r>
              <a:rPr lang="en-US" sz="2800" b="1">
                <a:solidFill>
                  <a:srgbClr val="FFEF02"/>
                </a:solidFill>
              </a:rPr>
              <a:t>eta squared</a:t>
            </a:r>
            <a:r>
              <a:rPr lang="en-US" sz="2800" b="1">
                <a:solidFill>
                  <a:schemeClr val="bg1"/>
                </a:solidFill>
              </a:rPr>
              <a:t>?</a:t>
            </a: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Orthogonal Trend </a:t>
            </a:r>
            <a:r>
              <a:rPr lang="en-US" sz="3600" b="1" u="sng" dirty="0" smtClean="0">
                <a:solidFill>
                  <a:srgbClr val="FFEF02"/>
                </a:solidFill>
              </a:rPr>
              <a:t>Components</a:t>
            </a:r>
            <a:endParaRPr lang="en-US" sz="4000" b="1" u="sng" dirty="0">
              <a:solidFill>
                <a:srgbClr val="FFEF02"/>
              </a:solidFill>
            </a:endParaRP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Some final thoughts on Orthogonal Trend Components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rgbClr val="FFEF02"/>
                </a:solidFill>
              </a:rPr>
              <a:t>Linear Trends are very common in psychology.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rgbClr val="FFEF02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Also, the combination of linear </a:t>
            </a:r>
            <a:r>
              <a:rPr lang="en-US" sz="2800" b="1" i="1">
                <a:solidFill>
                  <a:schemeClr val="bg1"/>
                </a:solidFill>
              </a:rPr>
              <a:t>and </a:t>
            </a:r>
            <a:r>
              <a:rPr lang="en-US" sz="2800" b="1">
                <a:solidFill>
                  <a:schemeClr val="bg1"/>
                </a:solidFill>
              </a:rPr>
              <a:t>quadratic trends is very common. </a:t>
            </a:r>
            <a:r>
              <a:rPr lang="en-US" sz="2800" b="1">
                <a:solidFill>
                  <a:srgbClr val="FFEF02"/>
                </a:solidFill>
              </a:rPr>
              <a:t>What would that imply?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rgbClr val="FFEF02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Can someone think of a meaningful </a:t>
            </a:r>
            <a:r>
              <a:rPr lang="en-US" sz="2800" b="1">
                <a:solidFill>
                  <a:srgbClr val="FFEF02"/>
                </a:solidFill>
              </a:rPr>
              <a:t>cubic trend?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rgbClr val="FFEF02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Good luck if you have to meaningfully interpret something higher than a cubic trend!!!</a:t>
            </a:r>
          </a:p>
        </p:txBody>
      </p:sp>
      <p:sp>
        <p:nvSpPr>
          <p:cNvPr id="686084" name="Text Box 4"/>
          <p:cNvSpPr txBox="1">
            <a:spLocks noChangeArrowheads="1"/>
          </p:cNvSpPr>
          <p:nvPr/>
        </p:nvSpPr>
        <p:spPr bwMode="auto">
          <a:xfrm>
            <a:off x="2041525" y="5146675"/>
            <a:ext cx="505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Cubic trends have two inflection points.</a:t>
            </a:r>
          </a:p>
        </p:txBody>
      </p:sp>
    </p:spTree>
    <p:extLst>
      <p:ext uri="{BB962C8B-B14F-4D97-AF65-F5344CB8AC3E}">
        <p14:creationId xmlns:p14="http://schemas.microsoft.com/office/powerpoint/2010/main" val="190795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5</a:t>
            </a:r>
            <a:endParaRPr lang="en-US" dirty="0"/>
          </a:p>
        </p:txBody>
      </p:sp>
      <p:sp>
        <p:nvSpPr>
          <p:cNvPr id="589827" name="Rectangle 3"/>
          <p:cNvSpPr>
            <a:spLocks noChangeArrowheads="1"/>
          </p:cNvSpPr>
          <p:nvPr/>
        </p:nvSpPr>
        <p:spPr bwMode="auto">
          <a:xfrm>
            <a:off x="2787650" y="2514600"/>
            <a:ext cx="3924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</a:rPr>
              <a:t>Factorial Graphs</a:t>
            </a:r>
          </a:p>
          <a:p>
            <a:pPr algn="ctr"/>
            <a:r>
              <a:rPr lang="en-US" sz="4000" b="1">
                <a:solidFill>
                  <a:schemeClr val="bg1"/>
                </a:solidFill>
              </a:rPr>
              <a:t>In Excel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51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b="1" u="sng">
                <a:solidFill>
                  <a:srgbClr val="FFEF02"/>
                </a:solidFill>
              </a:rPr>
              <a:t>Eta Squared, and Power</a:t>
            </a:r>
          </a:p>
        </p:txBody>
      </p:sp>
      <p:sp>
        <p:nvSpPr>
          <p:cNvPr id="581635" name="Rectangle 3"/>
          <p:cNvSpPr>
            <a:spLocks noChangeArrowheads="1"/>
          </p:cNvSpPr>
          <p:nvPr/>
        </p:nvSpPr>
        <p:spPr bwMode="auto">
          <a:xfrm>
            <a:off x="2012950" y="5715000"/>
            <a:ext cx="5988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Would someone walk us through this?</a:t>
            </a:r>
            <a:endParaRPr lang="en-US" b="1">
              <a:solidFill>
                <a:schemeClr val="bg1"/>
              </a:solidFill>
            </a:endParaRPr>
          </a:p>
        </p:txBody>
      </p:sp>
      <p:pic>
        <p:nvPicPr>
          <p:cNvPr id="5816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597150"/>
            <a:ext cx="6858000" cy="210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b="1" u="sng">
                <a:solidFill>
                  <a:srgbClr val="FFEF02"/>
                </a:solidFill>
              </a:rPr>
              <a:t>Eta Squared, and Power</a:t>
            </a:r>
          </a:p>
        </p:txBody>
      </p:sp>
      <p:sp>
        <p:nvSpPr>
          <p:cNvPr id="582659" name="Rectangle 3"/>
          <p:cNvSpPr>
            <a:spLocks noChangeArrowheads="1"/>
          </p:cNvSpPr>
          <p:nvPr/>
        </p:nvSpPr>
        <p:spPr bwMode="auto">
          <a:xfrm>
            <a:off x="457200" y="5486400"/>
            <a:ext cx="84550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If we had a large value on the left side of this equation,</a:t>
            </a: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what might the corresponding pie chart look like?</a:t>
            </a:r>
            <a:endParaRPr lang="en-US" b="1">
              <a:solidFill>
                <a:schemeClr val="bg1"/>
              </a:solidFill>
            </a:endParaRPr>
          </a:p>
        </p:txBody>
      </p:sp>
      <p:pic>
        <p:nvPicPr>
          <p:cNvPr id="5826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597150"/>
            <a:ext cx="6858000" cy="210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b="1" u="sng">
                <a:solidFill>
                  <a:srgbClr val="FFEF02"/>
                </a:solidFill>
              </a:rPr>
              <a:t>Eta Squared, and Power</a:t>
            </a:r>
          </a:p>
        </p:txBody>
      </p:sp>
      <p:sp>
        <p:nvSpPr>
          <p:cNvPr id="583683" name="Rectangle 3"/>
          <p:cNvSpPr>
            <a:spLocks noChangeArrowheads="1"/>
          </p:cNvSpPr>
          <p:nvPr/>
        </p:nvSpPr>
        <p:spPr bwMode="auto">
          <a:xfrm>
            <a:off x="955675" y="5119688"/>
            <a:ext cx="7654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r-squared and eta squared provide the same info.</a:t>
            </a:r>
            <a:endParaRPr lang="en-US" b="1">
              <a:solidFill>
                <a:schemeClr val="bg1"/>
              </a:solidFill>
            </a:endParaRPr>
          </a:p>
        </p:txBody>
      </p:sp>
      <p:pic>
        <p:nvPicPr>
          <p:cNvPr id="583684" name="Picture 4"/>
          <p:cNvPicPr>
            <a:picLocks noChangeAspect="1" noChangeArrowheads="1"/>
          </p:cNvPicPr>
          <p:nvPr/>
        </p:nvPicPr>
        <p:blipFill>
          <a:blip r:embed="rId2" cstate="print"/>
          <a:srcRect t="17857" r="2228"/>
          <a:stretch>
            <a:fillRect/>
          </a:stretch>
        </p:blipFill>
        <p:spPr bwMode="auto">
          <a:xfrm>
            <a:off x="641350" y="2957513"/>
            <a:ext cx="8045450" cy="1682750"/>
          </a:xfrm>
          <a:prstGeom prst="rect">
            <a:avLst/>
          </a:prstGeom>
          <a:noFill/>
        </p:spPr>
      </p:pic>
      <p:sp>
        <p:nvSpPr>
          <p:cNvPr id="583685" name="Rectangle 5"/>
          <p:cNvSpPr>
            <a:spLocks noChangeArrowheads="1"/>
          </p:cNvSpPr>
          <p:nvPr/>
        </p:nvSpPr>
        <p:spPr bwMode="auto">
          <a:xfrm>
            <a:off x="1371600" y="1905000"/>
            <a:ext cx="6911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Here’s another way of saying the same 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sz="4000" b="1" u="sng">
                <a:solidFill>
                  <a:srgbClr val="FFEF02"/>
                </a:solidFill>
              </a:rPr>
              <a:t>Eta Squared, and Power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Now that we’ve developed some intuitions about eta-squared, let’s get some practice computing it…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You sign on to excel while I stay in powerpoint…I’ll show you some F-tables here, and you’ll compute the eta-squared for each effect.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We’ll use the example of the factorial, within-subjects design that we used before. 	The factors were hand, and task…</a:t>
            </a:r>
            <a:r>
              <a:rPr lang="en-US" sz="2000" b="1">
                <a:solidFill>
                  <a:schemeClr val="bg1"/>
                </a:solidFill>
              </a:rPr>
              <a:t>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b="1" u="sng">
                <a:solidFill>
                  <a:srgbClr val="FFEF02"/>
                </a:solidFill>
              </a:rPr>
              <a:t>Eta Squared, and Power</a:t>
            </a:r>
          </a:p>
        </p:txBody>
      </p:sp>
      <p:sp>
        <p:nvSpPr>
          <p:cNvPr id="585731" name="Rectangle 3"/>
          <p:cNvSpPr>
            <a:spLocks noChangeArrowheads="1"/>
          </p:cNvSpPr>
          <p:nvPr/>
        </p:nvSpPr>
        <p:spPr bwMode="auto">
          <a:xfrm>
            <a:off x="609600" y="1676400"/>
            <a:ext cx="7942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Let’s Compute Eta Squared for the “Hand” Factor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5732" name="Rectangle 4"/>
          <p:cNvSpPr>
            <a:spLocks noChangeArrowheads="1"/>
          </p:cNvSpPr>
          <p:nvPr/>
        </p:nvSpPr>
        <p:spPr bwMode="auto">
          <a:xfrm>
            <a:off x="3230563" y="4495800"/>
            <a:ext cx="26400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SS</a:t>
            </a:r>
            <a:r>
              <a:rPr lang="en-US" sz="2800" b="1" baseline="-25000">
                <a:solidFill>
                  <a:schemeClr val="bg1"/>
                </a:solidFill>
              </a:rPr>
              <a:t>hand</a:t>
            </a:r>
            <a:r>
              <a:rPr lang="en-US" sz="2800" b="1">
                <a:solidFill>
                  <a:schemeClr val="bg1"/>
                </a:solidFill>
              </a:rPr>
              <a:t> = .1</a:t>
            </a: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SS</a:t>
            </a:r>
            <a:r>
              <a:rPr lang="en-US" sz="2800" b="1" baseline="-25000">
                <a:solidFill>
                  <a:schemeClr val="bg1"/>
                </a:solidFill>
              </a:rPr>
              <a:t>error(hand)</a:t>
            </a:r>
            <a:r>
              <a:rPr lang="en-US" sz="2800" b="1">
                <a:solidFill>
                  <a:schemeClr val="bg1"/>
                </a:solidFill>
              </a:rPr>
              <a:t> = 4.4</a:t>
            </a: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SS</a:t>
            </a:r>
            <a:r>
              <a:rPr lang="en-US" sz="2800" b="1" baseline="-25000">
                <a:solidFill>
                  <a:schemeClr val="bg1"/>
                </a:solidFill>
              </a:rPr>
              <a:t>total</a:t>
            </a:r>
            <a:r>
              <a:rPr lang="en-US" sz="2800" b="1">
                <a:solidFill>
                  <a:schemeClr val="bg1"/>
                </a:solidFill>
              </a:rPr>
              <a:t> = ?</a:t>
            </a: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Eta</a:t>
            </a:r>
            <a:r>
              <a:rPr lang="en-US" sz="2800" b="1" baseline="-25000">
                <a:solidFill>
                  <a:schemeClr val="bg1"/>
                </a:solidFill>
              </a:rPr>
              <a:t>squared</a:t>
            </a:r>
            <a:r>
              <a:rPr lang="en-US" sz="2800" b="1">
                <a:solidFill>
                  <a:schemeClr val="bg1"/>
                </a:solidFill>
              </a:rPr>
              <a:t> = ?</a:t>
            </a:r>
            <a:endParaRPr lang="en-US" b="1">
              <a:solidFill>
                <a:schemeClr val="bg1"/>
              </a:solidFill>
            </a:endParaRPr>
          </a:p>
        </p:txBody>
      </p:sp>
      <p:pic>
        <p:nvPicPr>
          <p:cNvPr id="585733" name="Picture 5"/>
          <p:cNvPicPr>
            <a:picLocks noChangeAspect="1" noChangeArrowheads="1"/>
          </p:cNvPicPr>
          <p:nvPr/>
        </p:nvPicPr>
        <p:blipFill>
          <a:blip r:embed="rId2" cstate="print"/>
          <a:srcRect r="8231"/>
          <a:stretch>
            <a:fillRect/>
          </a:stretch>
        </p:blipFill>
        <p:spPr bwMode="auto">
          <a:xfrm rot="5388466">
            <a:off x="3959225" y="-1144587"/>
            <a:ext cx="1219200" cy="883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3227</TotalTime>
  <Words>1299</Words>
  <Application>Microsoft Office PowerPoint</Application>
  <PresentationFormat>On-screen Show (4:3)</PresentationFormat>
  <Paragraphs>233</Paragraphs>
  <Slides>42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Times</vt:lpstr>
      <vt:lpstr>Blank</vt:lpstr>
      <vt:lpstr>Equation</vt:lpstr>
      <vt:lpstr>Outline of Today’s Discussion</vt:lpstr>
      <vt:lpstr>Part 1</vt:lpstr>
      <vt:lpstr>Eta Squared, and Power</vt:lpstr>
      <vt:lpstr>Eta Squared, and Power</vt:lpstr>
      <vt:lpstr>Eta Squared, and Power</vt:lpstr>
      <vt:lpstr>Eta Squared, and Power</vt:lpstr>
      <vt:lpstr>Eta Squared, and Power</vt:lpstr>
      <vt:lpstr>Eta Squared, and Power</vt:lpstr>
      <vt:lpstr>Eta Squared, and Power</vt:lpstr>
      <vt:lpstr>Eta Squared, and Power</vt:lpstr>
      <vt:lpstr>Eta Squared, and Power</vt:lpstr>
      <vt:lpstr>Part 2</vt:lpstr>
      <vt:lpstr>Part 3</vt:lpstr>
      <vt:lpstr>Between-Subjects Factorial ANOVA: Excel</vt:lpstr>
      <vt:lpstr>Between-Subjects Factorial ANOVA: Excel</vt:lpstr>
      <vt:lpstr>Between-Subjects Factorial ANOVA: Excel</vt:lpstr>
      <vt:lpstr>Between-Subjects Two-Way ANOVA</vt:lpstr>
      <vt:lpstr>Between-Subjects Two-Way ANOVA</vt:lpstr>
      <vt:lpstr>Between-Subjects Factorial ANOVA: Excel</vt:lpstr>
      <vt:lpstr>Between-Subjects Factorial ANOVA: Excel</vt:lpstr>
      <vt:lpstr>Between-Subjects Factorial ANOVA: Excel</vt:lpstr>
      <vt:lpstr>Part 4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Orthogonal Trend Components</vt:lpstr>
      <vt:lpstr>Part 5</vt:lpstr>
      <vt:lpstr>PowerPoint Presentation</vt:lpstr>
    </vt:vector>
  </TitlesOfParts>
  <Company>Computing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 1/13/02</dc:title>
  <dc:creator>name Denison</dc:creator>
  <cp:lastModifiedBy>Windows User</cp:lastModifiedBy>
  <cp:revision>533</cp:revision>
  <cp:lastPrinted>2003-10-19T20:09:13Z</cp:lastPrinted>
  <dcterms:created xsi:type="dcterms:W3CDTF">2003-01-06T15:18:30Z</dcterms:created>
  <dcterms:modified xsi:type="dcterms:W3CDTF">2015-10-28T00:44:49Z</dcterms:modified>
</cp:coreProperties>
</file>